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2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20.xml" ContentType="application/vnd.openxmlformats-officedocument.presentationml.tags+xml"/>
  <Override PartName="/ppt/tags/tag41.xml" ContentType="application/vnd.openxmlformats-officedocument.presentationml.tags+xml"/>
  <Override PartName="/ppt/tags/tag600.xml" ContentType="application/vnd.openxmlformats-officedocument.presentationml.tags+xml"/>
  <Override PartName="/ppt/tags/tag62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35"/>
  </p:notesMasterIdLst>
  <p:sldIdLst>
    <p:sldId id="256" r:id="rId3"/>
    <p:sldId id="260" r:id="rId4"/>
    <p:sldId id="331" r:id="rId5"/>
    <p:sldId id="333" r:id="rId6"/>
    <p:sldId id="336" r:id="rId7"/>
    <p:sldId id="337" r:id="rId8"/>
    <p:sldId id="338" r:id="rId9"/>
    <p:sldId id="339" r:id="rId10"/>
    <p:sldId id="386" r:id="rId11"/>
    <p:sldId id="387" r:id="rId12"/>
    <p:sldId id="340" r:id="rId13"/>
    <p:sldId id="389" r:id="rId14"/>
    <p:sldId id="391" r:id="rId15"/>
    <p:sldId id="392" r:id="rId16"/>
    <p:sldId id="390" r:id="rId17"/>
    <p:sldId id="393" r:id="rId18"/>
    <p:sldId id="394" r:id="rId19"/>
    <p:sldId id="395" r:id="rId20"/>
    <p:sldId id="396" r:id="rId21"/>
    <p:sldId id="397" r:id="rId22"/>
    <p:sldId id="398" r:id="rId23"/>
    <p:sldId id="399" r:id="rId24"/>
    <p:sldId id="400" r:id="rId25"/>
    <p:sldId id="401" r:id="rId26"/>
    <p:sldId id="402" r:id="rId27"/>
    <p:sldId id="403" r:id="rId28"/>
    <p:sldId id="404" r:id="rId29"/>
    <p:sldId id="405" r:id="rId30"/>
    <p:sldId id="406" r:id="rId31"/>
    <p:sldId id="407" r:id="rId32"/>
    <p:sldId id="408" r:id="rId33"/>
    <p:sldId id="280"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8" userDrawn="1">
          <p15:clr>
            <a:srgbClr val="A4A3A4"/>
          </p15:clr>
        </p15:guide>
        <p15:guide id="2" pos="528" userDrawn="1">
          <p15:clr>
            <a:srgbClr val="A4A3A4"/>
          </p15:clr>
        </p15:guide>
        <p15:guide id="3" orient="horz" pos="912" userDrawn="1">
          <p15:clr>
            <a:srgbClr val="A4A3A4"/>
          </p15:clr>
        </p15:guide>
        <p15:guide id="4" orient="horz" pos="4058" userDrawn="1">
          <p15:clr>
            <a:srgbClr val="A4A3A4"/>
          </p15:clr>
        </p15:guide>
        <p15:guide id="5" orient="horz" pos="3746" userDrawn="1">
          <p15:clr>
            <a:srgbClr val="A4A3A4"/>
          </p15:clr>
        </p15:guide>
        <p15:guide id="6" pos="7150" userDrawn="1">
          <p15:clr>
            <a:srgbClr val="A4A3A4"/>
          </p15:clr>
        </p15:guide>
        <p15:guide id="7" orient="horz" userDrawn="1">
          <p15:clr>
            <a:srgbClr val="A4A3A4"/>
          </p15:clr>
        </p15:guide>
        <p15:guide id="8" orient="horz" pos="2228" userDrawn="1">
          <p15:clr>
            <a:srgbClr val="A4A3A4"/>
          </p15:clr>
        </p15:guide>
        <p15:guide id="9" pos="38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s" initials="w" lastIdx="2" clrIdx="0"/>
  <p:cmAuthor id="2" name="n'h" initials="n" lastIdx="2" clrIdx="1"/>
  <p:cmAuthor id="3" name="jch H." initials="jH" lastIdx="6"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717"/>
    <a:srgbClr val="770504"/>
    <a:srgbClr val="F877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6"/>
    <p:restoredTop sz="88179" autoAdjust="0"/>
  </p:normalViewPr>
  <p:slideViewPr>
    <p:cSldViewPr snapToGrid="0" snapToObjects="1" showGuides="1">
      <p:cViewPr varScale="1">
        <p:scale>
          <a:sx n="97" d="100"/>
          <a:sy n="97" d="100"/>
        </p:scale>
        <p:origin x="888" y="90"/>
      </p:cViewPr>
      <p:guideLst>
        <p:guide orient="horz" pos="558"/>
        <p:guide pos="528"/>
        <p:guide orient="horz" pos="912"/>
        <p:guide orient="horz" pos="4058"/>
        <p:guide orient="horz" pos="3746"/>
        <p:guide pos="7150"/>
        <p:guide orient="horz"/>
        <p:guide orient="horz" pos="2228"/>
        <p:guide pos="3833"/>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2024/3/13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调整下排版，可以找点相关的图放进去美化下</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排版</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调整下排版，可以找点相关的图放进去美化下</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22</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23</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24</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25</a:t>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26</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27</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28</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29</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排版</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31</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右下角有点空</a:t>
            </a:r>
            <a:endParaRPr kumimoji="1" lang="en-US" altLang="zh-CN" dirty="0"/>
          </a:p>
          <a:p>
            <a:r>
              <a:rPr kumimoji="1" lang="zh-CN" altLang="en-US" dirty="0"/>
              <a:t>左下角的文字首字母没有大写</a:t>
            </a:r>
            <a:endParaRPr kumimoji="1" lang="en-US" altLang="zh-CN" dirty="0"/>
          </a:p>
          <a:p>
            <a:r>
              <a:rPr kumimoji="1" lang="zh-CN" altLang="en-US" b="1" dirty="0"/>
              <a:t>图片需要更清晰，之前组会有多次强调（</a:t>
            </a:r>
            <a:r>
              <a:rPr kumimoji="1" lang="en-US" altLang="zh-CN" b="1" dirty="0"/>
              <a:t>PDF</a:t>
            </a:r>
            <a:r>
              <a:rPr kumimoji="1" lang="zh-CN" altLang="en-US" b="1" dirty="0"/>
              <a:t>调成全屏再截图）</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同上</a:t>
            </a:r>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2.xml"/><Relationship Id="rId7" Type="http://schemas.openxmlformats.org/officeDocument/2006/relationships/image" Target="../media/image6.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notesSlide" Target="../notesSlides/notesSlide12.xml"/><Relationship Id="rId10" Type="http://schemas.openxmlformats.org/officeDocument/2006/relationships/image" Target="../media/image19.png"/><Relationship Id="rId4" Type="http://schemas.openxmlformats.org/officeDocument/2006/relationships/slideLayout" Target="../slideLayouts/slideLayout1.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5.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3.xml"/><Relationship Id="rId11" Type="http://schemas.openxmlformats.org/officeDocument/2006/relationships/image" Target="../media/image21.png"/><Relationship Id="rId5" Type="http://schemas.openxmlformats.org/officeDocument/2006/relationships/slideLayout" Target="../slideLayouts/slideLayout1.xml"/><Relationship Id="rId10" Type="http://schemas.openxmlformats.org/officeDocument/2006/relationships/image" Target="../media/image20.png"/><Relationship Id="rId4" Type="http://schemas.openxmlformats.org/officeDocument/2006/relationships/tags" Target="../tags/tag26.xml"/><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8.xm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7.png"/><Relationship Id="rId3" Type="http://schemas.openxmlformats.org/officeDocument/2006/relationships/tags" Target="../tags/tag34.xml"/><Relationship Id="rId7" Type="http://schemas.openxmlformats.org/officeDocument/2006/relationships/notesSlide" Target="../notesSlides/notesSlide19.xml"/><Relationship Id="rId12" Type="http://schemas.openxmlformats.org/officeDocument/2006/relationships/image" Target="../media/image2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xml"/><Relationship Id="rId11" Type="http://schemas.openxmlformats.org/officeDocument/2006/relationships/image" Target="../media/image25.png"/><Relationship Id="rId5" Type="http://schemas.openxmlformats.org/officeDocument/2006/relationships/tags" Target="../tags/tag36.xml"/><Relationship Id="rId10" Type="http://schemas.openxmlformats.org/officeDocument/2006/relationships/image" Target="../media/image7.png"/><Relationship Id="rId4" Type="http://schemas.openxmlformats.org/officeDocument/2006/relationships/tags" Target="../tags/tag35.xml"/><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tags" Target="../tags/tag41.xml"/><Relationship Id="rId3" Type="http://schemas.openxmlformats.org/officeDocument/2006/relationships/tags" Target="../tags/tag39.xml"/><Relationship Id="rId7" Type="http://schemas.openxmlformats.org/officeDocument/2006/relationships/image" Target="../media/image5.png"/><Relationship Id="rId12" Type="http://schemas.openxmlformats.org/officeDocument/2006/relationships/image" Target="../media/image3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0.xml"/><Relationship Id="rId11" Type="http://schemas.openxmlformats.org/officeDocument/2006/relationships/image" Target="../media/image29.png"/><Relationship Id="rId5" Type="http://schemas.openxmlformats.org/officeDocument/2006/relationships/slideLayout" Target="../slideLayouts/slideLayout1.xml"/><Relationship Id="rId10" Type="http://schemas.openxmlformats.org/officeDocument/2006/relationships/image" Target="../media/image28.png"/><Relationship Id="rId4" Type="http://schemas.openxmlformats.org/officeDocument/2006/relationships/tags" Target="../tags/tag40.xml"/><Relationship Id="rId9" Type="http://schemas.openxmlformats.org/officeDocument/2006/relationships/image" Target="../media/image7.png"/><Relationship Id="rId1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0.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7.png"/><Relationship Id="rId2" Type="http://schemas.openxmlformats.org/officeDocument/2006/relationships/tags" Target="../tags/tag43.xml"/><Relationship Id="rId16" Type="http://schemas.openxmlformats.org/officeDocument/2006/relationships/image" Target="../media/image34.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6.png"/><Relationship Id="rId5" Type="http://schemas.openxmlformats.org/officeDocument/2006/relationships/tags" Target="../tags/tag46.xml"/><Relationship Id="rId15" Type="http://schemas.openxmlformats.org/officeDocument/2006/relationships/image" Target="../media/image33.png"/><Relationship Id="rId10" Type="http://schemas.openxmlformats.org/officeDocument/2006/relationships/image" Target="../media/image5.png"/><Relationship Id="rId4" Type="http://schemas.openxmlformats.org/officeDocument/2006/relationships/tags" Target="../tags/tag45.xml"/><Relationship Id="rId9" Type="http://schemas.openxmlformats.org/officeDocument/2006/relationships/notesSlide" Target="../notesSlides/notesSlide21.xml"/><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5.png"/><Relationship Id="rId17" Type="http://schemas.openxmlformats.org/officeDocument/2006/relationships/image" Target="../media/image37.png"/><Relationship Id="rId2" Type="http://schemas.openxmlformats.org/officeDocument/2006/relationships/tags" Target="../tags/tag50.xml"/><Relationship Id="rId16" Type="http://schemas.openxmlformats.org/officeDocument/2006/relationships/image" Target="../media/image36.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notesSlide" Target="../notesSlides/notesSlide22.xml"/><Relationship Id="rId5" Type="http://schemas.openxmlformats.org/officeDocument/2006/relationships/tags" Target="../tags/tag53.xml"/><Relationship Id="rId15" Type="http://schemas.openxmlformats.org/officeDocument/2006/relationships/image" Target="../media/image35.png"/><Relationship Id="rId10" Type="http://schemas.openxmlformats.org/officeDocument/2006/relationships/slideLayout" Target="../slideLayouts/slideLayout1.xml"/><Relationship Id="rId19" Type="http://schemas.openxmlformats.org/officeDocument/2006/relationships/image" Target="../media/image39.pn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40.png"/><Relationship Id="rId18" Type="http://schemas.openxmlformats.org/officeDocument/2006/relationships/image" Target="../media/image44.png"/><Relationship Id="rId3" Type="http://schemas.openxmlformats.org/officeDocument/2006/relationships/tags" Target="../tags/tag60.xml"/><Relationship Id="rId7" Type="http://schemas.openxmlformats.org/officeDocument/2006/relationships/slideLayout" Target="../slideLayouts/slideLayout1.xml"/><Relationship Id="rId12" Type="http://schemas.openxmlformats.org/officeDocument/2006/relationships/tags" Target="../tags/tag600.xml"/><Relationship Id="rId17" Type="http://schemas.openxmlformats.org/officeDocument/2006/relationships/image" Target="../media/image43.png"/><Relationship Id="rId2" Type="http://schemas.openxmlformats.org/officeDocument/2006/relationships/tags" Target="../tags/tag59.xml"/><Relationship Id="rId16" Type="http://schemas.openxmlformats.org/officeDocument/2006/relationships/image" Target="../media/image42.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7.png"/><Relationship Id="rId5" Type="http://schemas.openxmlformats.org/officeDocument/2006/relationships/tags" Target="../tags/tag62.xml"/><Relationship Id="rId15" Type="http://schemas.openxmlformats.org/officeDocument/2006/relationships/image" Target="../media/image41.png"/><Relationship Id="rId10" Type="http://schemas.openxmlformats.org/officeDocument/2006/relationships/image" Target="../media/image6.png"/><Relationship Id="rId4" Type="http://schemas.openxmlformats.org/officeDocument/2006/relationships/tags" Target="../tags/tag61.xml"/><Relationship Id="rId9" Type="http://schemas.openxmlformats.org/officeDocument/2006/relationships/image" Target="../media/image5.png"/><Relationship Id="rId14" Type="http://schemas.openxmlformats.org/officeDocument/2006/relationships/tags" Target="../tags/tag620.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6.xml"/><Relationship Id="rId7" Type="http://schemas.openxmlformats.org/officeDocument/2006/relationships/notesSlide" Target="../notesSlides/notesSlide24.xml"/><Relationship Id="rId12" Type="http://schemas.openxmlformats.org/officeDocument/2006/relationships/image" Target="../media/image46.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xml"/><Relationship Id="rId11" Type="http://schemas.openxmlformats.org/officeDocument/2006/relationships/image" Target="../media/image45.png"/><Relationship Id="rId5" Type="http://schemas.openxmlformats.org/officeDocument/2006/relationships/tags" Target="../tags/tag68.xml"/><Relationship Id="rId10" Type="http://schemas.openxmlformats.org/officeDocument/2006/relationships/image" Target="../media/image7.png"/><Relationship Id="rId4" Type="http://schemas.openxmlformats.org/officeDocument/2006/relationships/tags" Target="../tags/tag67.xml"/><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71.xml"/><Relationship Id="rId7" Type="http://schemas.openxmlformats.org/officeDocument/2006/relationships/notesSlide" Target="../notesSlides/notesSlide25.xml"/><Relationship Id="rId12" Type="http://schemas.openxmlformats.org/officeDocument/2006/relationships/image" Target="../media/image4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xml"/><Relationship Id="rId11" Type="http://schemas.openxmlformats.org/officeDocument/2006/relationships/image" Target="../media/image47.png"/><Relationship Id="rId5" Type="http://schemas.openxmlformats.org/officeDocument/2006/relationships/tags" Target="../tags/tag73.xml"/><Relationship Id="rId10" Type="http://schemas.openxmlformats.org/officeDocument/2006/relationships/image" Target="../media/image7.png"/><Relationship Id="rId4" Type="http://schemas.openxmlformats.org/officeDocument/2006/relationships/tags" Target="../tags/tag72.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6.xml"/><Relationship Id="rId7" Type="http://schemas.openxmlformats.org/officeDocument/2006/relationships/image" Target="../media/image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5.png"/><Relationship Id="rId5" Type="http://schemas.openxmlformats.org/officeDocument/2006/relationships/notesSlide" Target="../notesSlides/notesSlide26.xml"/><Relationship Id="rId4" Type="http://schemas.openxmlformats.org/officeDocument/2006/relationships/slideLayout" Target="../slideLayouts/slideLayout1.xml"/><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1.xml"/><Relationship Id="rId7" Type="http://schemas.openxmlformats.org/officeDocument/2006/relationships/image" Target="../media/image5.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28.xml"/><Relationship Id="rId11" Type="http://schemas.openxmlformats.org/officeDocument/2006/relationships/image" Target="../media/image52.png"/><Relationship Id="rId5" Type="http://schemas.openxmlformats.org/officeDocument/2006/relationships/slideLayout" Target="../slideLayouts/slideLayout1.xml"/><Relationship Id="rId10" Type="http://schemas.openxmlformats.org/officeDocument/2006/relationships/image" Target="../media/image51.png"/><Relationship Id="rId4" Type="http://schemas.openxmlformats.org/officeDocument/2006/relationships/tags" Target="../tags/tag8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7.xml"/><Relationship Id="rId7" Type="http://schemas.openxmlformats.org/officeDocument/2006/relationships/image" Target="../media/image6.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5.png"/><Relationship Id="rId5" Type="http://schemas.openxmlformats.org/officeDocument/2006/relationships/notesSlide" Target="../notesSlides/notesSlide30.xml"/><Relationship Id="rId10" Type="http://schemas.openxmlformats.org/officeDocument/2006/relationships/image" Target="../media/image55.png"/><Relationship Id="rId4" Type="http://schemas.openxmlformats.org/officeDocument/2006/relationships/slideLayout" Target="../slideLayouts/slideLayout1.xml"/><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6.jpe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5.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4.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xml"/><Relationship Id="rId7" Type="http://schemas.openxmlformats.org/officeDocument/2006/relationships/image" Target="../media/image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4.xml"/><Relationship Id="rId7" Type="http://schemas.openxmlformats.org/officeDocument/2006/relationships/image" Target="../media/image6.png"/><Relationship Id="rId12" Type="http://schemas.openxmlformats.org/officeDocument/2006/relationships/image" Target="../media/image1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notesSlide" Target="../notesSlides/notesSlide8.xml"/><Relationship Id="rId10" Type="http://schemas.openxmlformats.org/officeDocument/2006/relationships/image" Target="../media/image13.png"/><Relationship Id="rId4" Type="http://schemas.openxmlformats.org/officeDocument/2006/relationships/slideLayout" Target="../slideLayouts/slideLayout1.xml"/><Relationship Id="rId9" Type="http://schemas.openxmlformats.org/officeDocument/2006/relationships/tags" Target="../tags/tag1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0" y="2454275"/>
            <a:ext cx="12223750" cy="157480"/>
          </a:xfrm>
          <a:prstGeom prst="rect">
            <a:avLst/>
          </a:prstGeom>
          <a:noFill/>
        </p:spPr>
        <p:txBody>
          <a:bodyPr wrap="none" rtlCol="0">
            <a:noAutofit/>
          </a:bodyPr>
          <a:lstStyle/>
          <a:p>
            <a:pPr algn="ctr"/>
            <a:r>
              <a:rPr kumimoji="1" lang="en-US" altLang="zh-CN" sz="48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LEO</a:t>
            </a:r>
            <a:r>
              <a:rPr kumimoji="1" lang="zh-CN" altLang="en-US" sz="48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卫星星座多播路由</a:t>
            </a:r>
          </a:p>
          <a:p>
            <a:pPr algn="ctr"/>
            <a:r>
              <a:rPr kumimoji="1" lang="zh-CN" altLang="en-US" sz="4800" b="1" spc="3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和卫星间链路路径分析文献分享</a:t>
            </a:r>
          </a:p>
        </p:txBody>
      </p:sp>
      <p:grpSp>
        <p:nvGrpSpPr>
          <p:cNvPr id="11" name="组合 10"/>
          <p:cNvGrpSpPr/>
          <p:nvPr/>
        </p:nvGrpSpPr>
        <p:grpSpPr>
          <a:xfrm>
            <a:off x="0" y="79577"/>
            <a:ext cx="12192000" cy="3911656"/>
            <a:chOff x="0" y="79577"/>
            <a:chExt cx="12192000" cy="3911656"/>
          </a:xfrm>
        </p:grpSpPr>
        <p:pic>
          <p:nvPicPr>
            <p:cNvPr id="8" name="图片 7"/>
            <p:cNvPicPr>
              <a:picLocks noChangeAspect="1"/>
            </p:cNvPicPr>
            <p:nvPr/>
          </p:nvPicPr>
          <p:blipFill>
            <a:blip r:embed="rId3"/>
            <a:stretch>
              <a:fillRect/>
            </a:stretch>
          </p:blipFill>
          <p:spPr>
            <a:xfrm>
              <a:off x="5457713" y="1011739"/>
              <a:ext cx="1276573" cy="1125400"/>
            </a:xfrm>
            <a:prstGeom prst="rect">
              <a:avLst/>
            </a:prstGeom>
          </p:spPr>
        </p:pic>
        <p:pic>
          <p:nvPicPr>
            <p:cNvPr id="12" name="图片 11" descr="图片包含 游戏机, 物体, 钟表, 标志&#10;&#10;描述已自动生成"/>
            <p:cNvPicPr>
              <a:picLocks noChangeAspect="1"/>
            </p:cNvPicPr>
            <p:nvPr/>
          </p:nvPicPr>
          <p:blipFill>
            <a:blip r:embed="rId4"/>
            <a:stretch>
              <a:fillRect/>
            </a:stretch>
          </p:blipFill>
          <p:spPr>
            <a:xfrm>
              <a:off x="4572686" y="79577"/>
              <a:ext cx="3046628" cy="615185"/>
            </a:xfrm>
            <a:prstGeom prst="rect">
              <a:avLst/>
            </a:prstGeom>
          </p:spPr>
        </p:pic>
        <p:cxnSp>
          <p:nvCxnSpPr>
            <p:cNvPr id="14" name="直线连接符 13"/>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336162" y="4783562"/>
            <a:ext cx="1600835" cy="1199789"/>
            <a:chOff x="5336162" y="4783562"/>
            <a:chExt cx="1600835" cy="1199789"/>
          </a:xfrm>
        </p:grpSpPr>
        <p:sp>
          <p:nvSpPr>
            <p:cNvPr id="22" name="文本框 21"/>
            <p:cNvSpPr txBox="1"/>
            <p:nvPr/>
          </p:nvSpPr>
          <p:spPr>
            <a:xfrm>
              <a:off x="5336162" y="5707761"/>
              <a:ext cx="1600835" cy="275590"/>
            </a:xfrm>
            <a:prstGeom prst="rect">
              <a:avLst/>
            </a:prstGeom>
            <a:noFill/>
          </p:spPr>
          <p:txBody>
            <a:bodyPr wrap="none" rtlCol="0">
              <a:spAutoFit/>
            </a:bodyPr>
            <a:lstStyle/>
            <a:p>
              <a:pPr algn="ct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2023</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5</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微软雅黑" panose="020B0503020204020204" pitchFamily="34" charset="-122"/>
                  <a:cs typeface="Arial" panose="020B0604020202020204" pitchFamily="34" charset="0"/>
                </a:rPr>
                <a:t>11</a:t>
              </a:r>
              <a:r>
                <a:rPr kumimoji="1" lang="zh-CN" altLang="en-US" sz="1200" spc="300" dirty="0">
                  <a:latin typeface="Arial" panose="020B0604020202020204" pitchFamily="34" charset="0"/>
                  <a:ea typeface="微软雅黑" panose="020B0503020204020204" pitchFamily="34" charset="-122"/>
                  <a:cs typeface="Arial" panose="020B0604020202020204" pitchFamily="34" charset="0"/>
                </a:rPr>
                <a:t>日</a:t>
              </a:r>
            </a:p>
          </p:txBody>
        </p:sp>
        <p:sp>
          <p:nvSpPr>
            <p:cNvPr id="5" name="文本框 4"/>
            <p:cNvSpPr txBox="1"/>
            <p:nvPr/>
          </p:nvSpPr>
          <p:spPr>
            <a:xfrm>
              <a:off x="5563338" y="4783562"/>
              <a:ext cx="1146468" cy="338554"/>
            </a:xfrm>
            <a:prstGeom prst="rect">
              <a:avLst/>
            </a:prstGeom>
            <a:noFill/>
          </p:spPr>
          <p:txBody>
            <a:bodyPr wrap="none" rtlCol="0">
              <a:spAutoFit/>
            </a:bodyPr>
            <a:lstStyle/>
            <a:p>
              <a:pPr algn="ctr"/>
              <a:r>
                <a:rPr kumimoji="1" lang="zh-CN" altLang="en-US" sz="1600" spc="900" dirty="0">
                  <a:latin typeface="Arial" panose="020B0604020202020204" pitchFamily="34" charset="0"/>
                  <a:ea typeface="微软雅黑" panose="020B0503020204020204" pitchFamily="34" charset="-122"/>
                  <a:cs typeface="Arial" panose="020B0604020202020204" pitchFamily="34" charset="0"/>
                </a:rPr>
                <a:t>汇报人</a:t>
              </a:r>
            </a:p>
          </p:txBody>
        </p:sp>
        <p:sp>
          <p:nvSpPr>
            <p:cNvPr id="19" name="文本框 18"/>
            <p:cNvSpPr txBox="1"/>
            <p:nvPr/>
          </p:nvSpPr>
          <p:spPr>
            <a:xfrm>
              <a:off x="5727632" y="5143401"/>
              <a:ext cx="817880" cy="429895"/>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微软雅黑" panose="020B0503020204020204" pitchFamily="34" charset="-122"/>
                  <a:cs typeface="Arial" panose="020B0604020202020204" pitchFamily="34" charset="0"/>
                </a:rPr>
                <a:t>杨杰</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918335"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WRST</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构建</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
        <p:nvSpPr>
          <p:cNvPr id="13" name="文本框 12"/>
          <p:cNvSpPr txBox="1"/>
          <p:nvPr/>
        </p:nvSpPr>
        <p:spPr>
          <a:xfrm>
            <a:off x="1323975" y="4689475"/>
            <a:ext cx="4269105" cy="6502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Major steps and components for WRST construction. </a:t>
            </a:r>
          </a:p>
          <a:p>
            <a:pPr algn="ctr">
              <a:lnSpc>
                <a:spcPct val="130000"/>
              </a:lnSpc>
            </a:pPr>
            <a:r>
              <a:rPr kumimoji="1" sz="1400" dirty="0">
                <a:latin typeface="Source Han Sans SC Normal" panose="020B0400000000000000" pitchFamily="34" charset="-128"/>
                <a:ea typeface="Source Han Sans SC Normal" panose="020B0400000000000000" pitchFamily="34" charset="-128"/>
              </a:rPr>
              <a:t>(e) MST. (f) WRST.</a:t>
            </a:r>
          </a:p>
        </p:txBody>
      </p:sp>
      <p:sp>
        <p:nvSpPr>
          <p:cNvPr id="5" name="文本框 4"/>
          <p:cNvSpPr txBox="1"/>
          <p:nvPr>
            <p:custDataLst>
              <p:tags r:id="rId1"/>
            </p:custDataLst>
          </p:nvPr>
        </p:nvSpPr>
        <p:spPr>
          <a:xfrm>
            <a:off x="6656070" y="1679575"/>
            <a:ext cx="5125085" cy="2249170"/>
          </a:xfrm>
          <a:prstGeom prst="rect">
            <a:avLst/>
          </a:prstGeom>
          <a:noFill/>
        </p:spPr>
        <p:txBody>
          <a:bodyPr wrap="square" rtlCol="0" anchor="t">
            <a:spAutoFit/>
          </a:bodyPr>
          <a:lstStyle/>
          <a:p>
            <a:pPr marL="285750" indent="-285750" algn="l">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rPr>
              <a:t>基于VDG，可以生成一个最小生成树（MST），用作WRST的初始解。</a:t>
            </a:r>
          </a:p>
          <a:p>
            <a:pPr marL="285750" indent="-285750" algn="l">
              <a:lnSpc>
                <a:spcPct val="130000"/>
              </a:lnSpc>
              <a:buFont typeface="Arial" panose="020B0604020202020204" pitchFamily="34" charset="0"/>
              <a:buChar char="•"/>
            </a:pPr>
            <a:endParaRPr kumimoji="1" dirty="0">
              <a:latin typeface="宋体" panose="02010600030101010101" pitchFamily="2" charset="-122"/>
              <a:ea typeface="宋体" panose="02010600030101010101" pitchFamily="2" charset="-122"/>
            </a:endParaRPr>
          </a:p>
          <a:p>
            <a:pPr marL="285750" indent="-285750" algn="l">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rPr>
              <a:t>迭代计算所有</a:t>
            </a:r>
            <a:r>
              <a:rPr kumimoji="1" lang="en-US" dirty="0">
                <a:latin typeface="宋体" panose="02010600030101010101" pitchFamily="2" charset="-122"/>
                <a:ea typeface="宋体" panose="02010600030101010101" pitchFamily="2" charset="-122"/>
              </a:rPr>
              <a:t>CSP</a:t>
            </a:r>
            <a:r>
              <a:rPr kumimoji="1" dirty="0">
                <a:latin typeface="宋体" panose="02010600030101010101" pitchFamily="2" charset="-122"/>
                <a:ea typeface="宋体" panose="02010600030101010101" pitchFamily="2" charset="-122"/>
              </a:rPr>
              <a:t>的增益，并根据其增益的</a:t>
            </a:r>
            <a:r>
              <a:rPr kumimoji="1" lang="zh-CN" dirty="0">
                <a:latin typeface="宋体" panose="02010600030101010101" pitchFamily="2" charset="-122"/>
                <a:ea typeface="宋体" panose="02010600030101010101" pitchFamily="2" charset="-122"/>
              </a:rPr>
              <a:t>降</a:t>
            </a:r>
            <a:r>
              <a:rPr kumimoji="1" dirty="0">
                <a:latin typeface="宋体" panose="02010600030101010101" pitchFamily="2" charset="-122"/>
                <a:ea typeface="宋体" panose="02010600030101010101" pitchFamily="2" charset="-122"/>
              </a:rPr>
              <a:t>序对</a:t>
            </a:r>
            <a:r>
              <a:rPr kumimoji="1" lang="en-US" dirty="0">
                <a:latin typeface="宋体" panose="02010600030101010101" pitchFamily="2" charset="-122"/>
                <a:ea typeface="宋体" panose="02010600030101010101" pitchFamily="2" charset="-122"/>
              </a:rPr>
              <a:t>CSP</a:t>
            </a:r>
            <a:r>
              <a:rPr kumimoji="1" dirty="0">
                <a:latin typeface="宋体" panose="02010600030101010101" pitchFamily="2" charset="-122"/>
                <a:ea typeface="宋体" panose="02010600030101010101" pitchFamily="2" charset="-122"/>
              </a:rPr>
              <a:t>进行排序。一旦一个CSP</a:t>
            </a:r>
            <a:r>
              <a:rPr kumimoji="1" lang="zh-CN" dirty="0">
                <a:latin typeface="宋体" panose="02010600030101010101" pitchFamily="2" charset="-122"/>
                <a:ea typeface="宋体" panose="02010600030101010101" pitchFamily="2" charset="-122"/>
              </a:rPr>
              <a:t>有正增益</a:t>
            </a:r>
            <a:r>
              <a:rPr kumimoji="1" dirty="0">
                <a:latin typeface="宋体" panose="02010600030101010101" pitchFamily="2" charset="-122"/>
                <a:ea typeface="宋体" panose="02010600030101010101" pitchFamily="2" charset="-122"/>
              </a:rPr>
              <a:t>，它将被插入。从而得到一个WRST</a:t>
            </a:r>
            <a:r>
              <a:rPr kumimoji="1" lang="zh-CN" dirty="0">
                <a:latin typeface="宋体" panose="02010600030101010101" pitchFamily="2" charset="-122"/>
                <a:ea typeface="宋体" panose="02010600030101010101" pitchFamily="2" charset="-122"/>
              </a:rPr>
              <a:t>。</a:t>
            </a:r>
          </a:p>
        </p:txBody>
      </p:sp>
      <p:pic>
        <p:nvPicPr>
          <p:cNvPr id="2" name="图片 1"/>
          <p:cNvPicPr>
            <a:picLocks noChangeAspect="1"/>
          </p:cNvPicPr>
          <p:nvPr>
            <p:custDataLst>
              <p:tags r:id="rId2"/>
            </p:custDataLst>
          </p:nvPr>
        </p:nvPicPr>
        <p:blipFill>
          <a:blip r:embed="rId8"/>
          <a:stretch>
            <a:fillRect/>
          </a:stretch>
        </p:blipFill>
        <p:spPr>
          <a:xfrm>
            <a:off x="347980" y="1442720"/>
            <a:ext cx="6019165" cy="3171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3137535" cy="460375"/>
          </a:xfrm>
          <a:prstGeom prst="rect">
            <a:avLst/>
          </a:prstGeom>
          <a:noFill/>
        </p:spPr>
        <p:txBody>
          <a:bodyPr wrap="none" rtlCol="0">
            <a:spAutoFit/>
          </a:bodyPr>
          <a:lstStyle/>
          <a:p>
            <a:pPr algn="l"/>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QOS感知SDM协议</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13" name="文本框 12"/>
          <p:cNvSpPr txBox="1"/>
          <p:nvPr/>
        </p:nvSpPr>
        <p:spPr>
          <a:xfrm>
            <a:off x="536575" y="1637665"/>
            <a:ext cx="5709920" cy="4469765"/>
          </a:xfrm>
          <a:prstGeom prst="rect">
            <a:avLst/>
          </a:prstGeom>
          <a:noFill/>
        </p:spPr>
        <p:txBody>
          <a:bodyPr wrap="square" rtlCol="0">
            <a:noAutofit/>
          </a:bodyPr>
          <a:lstStyle/>
          <a:p>
            <a:pPr marL="285750" indent="-285750">
              <a:lnSpc>
                <a:spcPct val="130000"/>
              </a:lnSpc>
              <a:buFont typeface="Wingdings" panose="05000000000000000000" charset="0"/>
              <a:buChar char="Ø"/>
            </a:pPr>
            <a:r>
              <a:rPr kumimoji="1" lang="en-US" altLang="zh-CN" dirty="0">
                <a:latin typeface="宋体" panose="02010600030101010101" pitchFamily="2" charset="-122"/>
                <a:ea typeface="宋体" panose="02010600030101010101" pitchFamily="2" charset="-122"/>
                <a:cs typeface="宋体" panose="02010600030101010101" pitchFamily="2" charset="-122"/>
              </a:rPr>
              <a:t>成员连接</a:t>
            </a:r>
            <a:r>
              <a:rPr kumimoji="1" lang="zh-CN" altLang="en-US" dirty="0">
                <a:latin typeface="宋体" panose="02010600030101010101" pitchFamily="2" charset="-122"/>
                <a:ea typeface="宋体" panose="02010600030101010101" pitchFamily="2" charset="-122"/>
                <a:cs typeface="宋体" panose="02010600030101010101" pitchFamily="2" charset="-122"/>
              </a:rPr>
              <a:t>：如果一个新的终端t连接，它将增长一个新的SPT。对于与SPT相邻的每个节点，如果其到t的距离小于其与当前关联终端的距离（当然也在SPT中），则将其迁移到t的SPT。</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成员离开：如果一个终端离开，它留下一些节点未分配。然后，邻居终端增加它们的spt来覆盖节点。</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网络故障：当节点或边发生故障时，出现故障的节点/边赋予无限的权值。此外，一些spt是断开的。在这种情况下，对于断开的节点，相邻的spt增长以覆盖它们。</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A：Tree Management</a:t>
            </a:r>
          </a:p>
        </p:txBody>
      </p:sp>
      <p:pic>
        <p:nvPicPr>
          <p:cNvPr id="8" name="图片 7"/>
          <p:cNvPicPr>
            <a:picLocks noChangeAspect="1"/>
          </p:cNvPicPr>
          <p:nvPr>
            <p:custDataLst>
              <p:tags r:id="rId2"/>
            </p:custDataLst>
          </p:nvPr>
        </p:nvPicPr>
        <p:blipFill>
          <a:blip r:embed="rId8"/>
          <a:stretch>
            <a:fillRect/>
          </a:stretch>
        </p:blipFill>
        <p:spPr>
          <a:xfrm>
            <a:off x="6777355" y="1366520"/>
            <a:ext cx="4224020" cy="4427220"/>
          </a:xfrm>
          <a:prstGeom prst="rect">
            <a:avLst/>
          </a:prstGeom>
        </p:spPr>
      </p:pic>
      <p:sp>
        <p:nvSpPr>
          <p:cNvPr id="10" name="文本框 9"/>
          <p:cNvSpPr txBox="1"/>
          <p:nvPr/>
        </p:nvSpPr>
        <p:spPr>
          <a:xfrm>
            <a:off x="6598285" y="5803265"/>
            <a:ext cx="5461635" cy="650240"/>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Tree management operations. (a) Tree recovery. (b) Merge two</a:t>
            </a:r>
          </a:p>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subtrees directly. (c) Merge two subtrees via a Steiner point.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3137535" cy="460375"/>
          </a:xfrm>
          <a:prstGeom prst="rect">
            <a:avLst/>
          </a:prstGeom>
          <a:noFill/>
        </p:spPr>
        <p:txBody>
          <a:bodyPr wrap="none" rtlCol="0">
            <a:spAutoFit/>
          </a:bodyPr>
          <a:lstStyle/>
          <a:p>
            <a:pPr algn="l"/>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QOS感知SDM协议</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a:t>
            </a:r>
            <a:endParaRPr lang="zh-CN" altLang="en-US" dirty="0"/>
          </a:p>
        </p:txBody>
      </p:sp>
      <p:sp>
        <p:nvSpPr>
          <p:cNvPr id="13" name="文本框 12"/>
          <p:cNvSpPr txBox="1"/>
          <p:nvPr/>
        </p:nvSpPr>
        <p:spPr>
          <a:xfrm>
            <a:off x="536575" y="1637665"/>
            <a:ext cx="10010140" cy="4469765"/>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此外，与</a:t>
            </a:r>
            <a:r>
              <a:rPr kumimoji="1" lang="zh-CN" dirty="0">
                <a:latin typeface="宋体" panose="02010600030101010101" pitchFamily="2" charset="-122"/>
                <a:ea typeface="宋体" panose="02010600030101010101" pitchFamily="2" charset="-122"/>
                <a:cs typeface="宋体" panose="02010600030101010101" pitchFamily="2" charset="-122"/>
              </a:rPr>
              <a:t>数据</a:t>
            </a:r>
            <a:r>
              <a:rPr kumimoji="1" dirty="0">
                <a:latin typeface="宋体" panose="02010600030101010101" pitchFamily="2" charset="-122"/>
                <a:ea typeface="宋体" panose="02010600030101010101" pitchFamily="2" charset="-122"/>
                <a:cs typeface="宋体" panose="02010600030101010101" pitchFamily="2" charset="-122"/>
              </a:rPr>
              <a:t>源断开的子树丢失数据包，需要将数据包重新路由。</a:t>
            </a:r>
            <a:r>
              <a:rPr kumimoji="1" lang="zh-CN" dirty="0">
                <a:latin typeface="宋体" panose="02010600030101010101" pitchFamily="2" charset="-122"/>
                <a:ea typeface="宋体" panose="02010600030101010101" pitchFamily="2" charset="-122"/>
                <a:cs typeface="宋体" panose="02010600030101010101" pitchFamily="2" charset="-122"/>
              </a:rPr>
              <a:t>之前的工作中</a:t>
            </a:r>
            <a:r>
              <a:rPr kumimoji="1" dirty="0">
                <a:latin typeface="宋体" panose="02010600030101010101" pitchFamily="2" charset="-122"/>
                <a:ea typeface="宋体" panose="02010600030101010101" pitchFamily="2" charset="-122"/>
                <a:cs typeface="宋体" panose="02010600030101010101" pitchFamily="2" charset="-122"/>
              </a:rPr>
              <a:t>丢失的数据包被重新路由到所有组成员</a:t>
            </a:r>
            <a:r>
              <a:rPr kumimoji="1" lang="zh-CN" dirty="0">
                <a:latin typeface="宋体" panose="02010600030101010101" pitchFamily="2" charset="-122"/>
                <a:ea typeface="宋体" panose="02010600030101010101" pitchFamily="2" charset="-122"/>
                <a:cs typeface="宋体" panose="02010600030101010101" pitchFamily="2" charset="-122"/>
              </a:rPr>
              <a:t>。</a:t>
            </a:r>
          </a:p>
          <a:p>
            <a:pPr indent="0">
              <a:lnSpc>
                <a:spcPct val="130000"/>
              </a:lnSpc>
              <a:buFont typeface="Arial" panose="020B0604020202020204" pitchFamily="34" charset="0"/>
              <a:buNone/>
            </a:pPr>
            <a:endParaRPr kumimoji="1" lang="zh-CN"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文中</a:t>
            </a:r>
            <a:r>
              <a:rPr kumimoji="1" dirty="0">
                <a:latin typeface="宋体" panose="02010600030101010101" pitchFamily="2" charset="-122"/>
                <a:ea typeface="宋体" panose="02010600030101010101" pitchFamily="2" charset="-122"/>
                <a:cs typeface="宋体" panose="02010600030101010101" pitchFamily="2" charset="-122"/>
              </a:rPr>
              <a:t>提出了一种新的</a:t>
            </a:r>
            <a:r>
              <a:rPr kumimoji="1" lang="zh-CN" dirty="0">
                <a:latin typeface="宋体" panose="02010600030101010101" pitchFamily="2" charset="-122"/>
                <a:ea typeface="宋体" panose="02010600030101010101" pitchFamily="2" charset="-122"/>
                <a:cs typeface="宋体" panose="02010600030101010101" pitchFamily="2" charset="-122"/>
              </a:rPr>
              <a:t>局部</a:t>
            </a:r>
            <a:r>
              <a:rPr kumimoji="1" dirty="0">
                <a:latin typeface="宋体" panose="02010600030101010101" pitchFamily="2" charset="-122"/>
                <a:ea typeface="宋体" panose="02010600030101010101" pitchFamily="2" charset="-122"/>
                <a:cs typeface="宋体" panose="02010600030101010101" pitchFamily="2" charset="-122"/>
              </a:rPr>
              <a:t>重路由策略，它只将失败的包重传到丢失数据包的子树节点，从而减少了大量的重传流量。</a:t>
            </a:r>
          </a:p>
          <a:p>
            <a:pPr indent="0">
              <a:lnSpc>
                <a:spcPct val="130000"/>
              </a:lnSpc>
              <a:buFont typeface="Arial" panose="020B0604020202020204" pitchFamily="34" charset="0"/>
              <a:buNone/>
            </a:pPr>
            <a:endParaRPr kumimoji="1"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局部重传方案借助于局部根</a:t>
            </a:r>
            <a:r>
              <a:rPr kumimoji="1" lang="zh-CN" dirty="0">
                <a:latin typeface="宋体" panose="02010600030101010101" pitchFamily="2" charset="-122"/>
                <a:ea typeface="宋体" panose="02010600030101010101" pitchFamily="2" charset="-122"/>
                <a:cs typeface="宋体" panose="02010600030101010101" pitchFamily="2" charset="-122"/>
              </a:rPr>
              <a:t>，在重新路由的过程中，数据包通过两个阶段被重新传输。</a:t>
            </a:r>
          </a:p>
          <a:p>
            <a:pPr marL="285750" indent="-285750">
              <a:lnSpc>
                <a:spcPct val="130000"/>
              </a:lnSpc>
              <a:buFont typeface="Wingdings" panose="05000000000000000000" charset="0"/>
              <a:buChar char="Ø"/>
            </a:pPr>
            <a:r>
              <a:rPr kumimoji="1" lang="zh-CN" dirty="0">
                <a:latin typeface="宋体" panose="02010600030101010101" pitchFamily="2" charset="-122"/>
                <a:ea typeface="宋体" panose="02010600030101010101" pitchFamily="2" charset="-122"/>
                <a:cs typeface="宋体" panose="02010600030101010101" pitchFamily="2" charset="-122"/>
              </a:rPr>
              <a:t> </a:t>
            </a:r>
            <a:r>
              <a:rPr kumimoji="1" lang="zh-CN" altLang="en-US" dirty="0">
                <a:latin typeface="宋体" panose="02010600030101010101" pitchFamily="2" charset="-122"/>
                <a:ea typeface="宋体" panose="02010600030101010101" pitchFamily="2" charset="-122"/>
                <a:cs typeface="宋体" panose="02010600030101010101" pitchFamily="2" charset="-122"/>
              </a:rPr>
              <a:t>数据</a:t>
            </a:r>
            <a:r>
              <a:rPr kumimoji="1" lang="en-US" altLang="zh-CN" dirty="0">
                <a:latin typeface="宋体" panose="02010600030101010101" pitchFamily="2" charset="-122"/>
                <a:ea typeface="宋体" panose="02010600030101010101" pitchFamily="2" charset="-122"/>
                <a:cs typeface="宋体" panose="02010600030101010101" pitchFamily="2" charset="-122"/>
              </a:rPr>
              <a:t>源通过单播的方式将失败的数据包重传到局部根。</a:t>
            </a:r>
          </a:p>
          <a:p>
            <a:pPr marL="285750" indent="-285750">
              <a:lnSpc>
                <a:spcPct val="130000"/>
              </a:lnSpc>
              <a:buFont typeface="Wingdings" panose="05000000000000000000" charset="0"/>
              <a:buChar char="Ø"/>
            </a:pPr>
            <a:r>
              <a:rPr kumimoji="1" lang="en-US" altLang="zh-CN" dirty="0">
                <a:latin typeface="宋体" panose="02010600030101010101" pitchFamily="2" charset="-122"/>
                <a:ea typeface="宋体" panose="02010600030101010101" pitchFamily="2" charset="-122"/>
                <a:cs typeface="宋体" panose="02010600030101010101" pitchFamily="2" charset="-122"/>
              </a:rPr>
              <a:t>从局部根开始，通过多播将失败的数据包重新传输到失败的子树。</a:t>
            </a:r>
            <a:endParaRPr kumimoji="1" lang="zh-CN" altLang="en-US" dirty="0">
              <a:latin typeface="宋体" panose="02010600030101010101" pitchFamily="2" charset="-122"/>
              <a:ea typeface="宋体" panose="02010600030101010101" pitchFamily="2" charset="-122"/>
              <a:cs typeface="宋体" panose="02010600030101010101" pitchFamily="2" charset="-122"/>
            </a:endParaRP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B. Local Retransmission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6</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r>
              <a:rPr kumimoji="1" 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结果分析</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13</a:t>
            </a:r>
            <a:endParaRPr lang="zh-CN" altLang="en-US" dirty="0"/>
          </a:p>
        </p:txBody>
      </p:sp>
      <p:sp>
        <p:nvSpPr>
          <p:cNvPr id="13" name="文本框 12"/>
          <p:cNvSpPr txBox="1"/>
          <p:nvPr/>
        </p:nvSpPr>
        <p:spPr>
          <a:xfrm>
            <a:off x="610235" y="1091565"/>
            <a:ext cx="5661025" cy="1548765"/>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网格网络由M*M个卫星组成</a:t>
            </a:r>
            <a:r>
              <a:rPr kumimoji="1" lang="zh-CN" dirty="0">
                <a:latin typeface="宋体" panose="02010600030101010101" pitchFamily="2" charset="-122"/>
                <a:ea typeface="宋体" panose="02010600030101010101" pitchFamily="2" charset="-122"/>
                <a:cs typeface="宋体" panose="02010600030101010101" pitchFamily="2" charset="-122"/>
              </a:rPr>
              <a:t>，M默认设置为50。</a:t>
            </a:r>
          </a:p>
          <a:p>
            <a:pPr marL="285750" indent="-2857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默认的组大小为40</a:t>
            </a:r>
            <a:r>
              <a:rPr kumimoji="1" lang="zh-CN" dirty="0">
                <a:latin typeface="宋体" panose="02010600030101010101" pitchFamily="2" charset="-122"/>
                <a:ea typeface="宋体" panose="02010600030101010101" pitchFamily="2" charset="-122"/>
                <a:cs typeface="宋体" panose="02010600030101010101" pitchFamily="2" charset="-122"/>
              </a:rPr>
              <a:t>。</a:t>
            </a:r>
            <a:endParaRPr kumimoji="1"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链路的权重在[w，10]中是均匀分布</a:t>
            </a:r>
            <a:r>
              <a:rPr kumimoji="1" lang="zh-CN" dirty="0">
                <a:latin typeface="宋体" panose="02010600030101010101" pitchFamily="2" charset="-122"/>
                <a:ea typeface="宋体" panose="02010600030101010101" pitchFamily="2" charset="-122"/>
                <a:cs typeface="宋体" panose="02010600030101010101" pitchFamily="2" charset="-122"/>
              </a:rPr>
              <a:t>。</a:t>
            </a:r>
          </a:p>
          <a:p>
            <a:pPr marL="285750" indent="-2857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所有的结果都是100次试验的平均值。</a:t>
            </a:r>
          </a:p>
        </p:txBody>
      </p:sp>
      <p:pic>
        <p:nvPicPr>
          <p:cNvPr id="2" name="图片 1"/>
          <p:cNvPicPr>
            <a:picLocks noChangeAspect="1"/>
          </p:cNvPicPr>
          <p:nvPr>
            <p:custDataLst>
              <p:tags r:id="rId1"/>
            </p:custDataLst>
          </p:nvPr>
        </p:nvPicPr>
        <p:blipFill>
          <a:blip r:embed="rId9"/>
          <a:stretch>
            <a:fillRect/>
          </a:stretch>
        </p:blipFill>
        <p:spPr>
          <a:xfrm>
            <a:off x="816610" y="2891790"/>
            <a:ext cx="3952240" cy="2918460"/>
          </a:xfrm>
          <a:prstGeom prst="rect">
            <a:avLst/>
          </a:prstGeom>
        </p:spPr>
      </p:pic>
      <p:pic>
        <p:nvPicPr>
          <p:cNvPr id="4" name="图片 3"/>
          <p:cNvPicPr>
            <a:picLocks noChangeAspect="1"/>
          </p:cNvPicPr>
          <p:nvPr>
            <p:custDataLst>
              <p:tags r:id="rId2"/>
            </p:custDataLst>
          </p:nvPr>
        </p:nvPicPr>
        <p:blipFill>
          <a:blip r:embed="rId10"/>
          <a:stretch>
            <a:fillRect/>
          </a:stretch>
        </p:blipFill>
        <p:spPr>
          <a:xfrm>
            <a:off x="5169535" y="2892425"/>
            <a:ext cx="3725545" cy="2917825"/>
          </a:xfrm>
          <a:prstGeom prst="rect">
            <a:avLst/>
          </a:prstGeom>
        </p:spPr>
      </p:pic>
      <p:sp>
        <p:nvSpPr>
          <p:cNvPr id="5" name="文本框 4"/>
          <p:cNvSpPr txBox="1"/>
          <p:nvPr/>
        </p:nvSpPr>
        <p:spPr>
          <a:xfrm>
            <a:off x="5246370" y="5846445"/>
            <a:ext cx="364744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a:t>
            </a:r>
            <a:r>
              <a:rPr kumimoji="1" sz="1400" dirty="0">
                <a:latin typeface="Source Han Sans SC Normal" panose="020B0400000000000000" pitchFamily="34" charset="-128"/>
                <a:ea typeface="Source Han Sans SC Normal" panose="020B0400000000000000" pitchFamily="34" charset="-128"/>
              </a:rPr>
              <a:t>the runtime versus group size for the</a:t>
            </a:r>
          </a:p>
          <a:p>
            <a:pPr algn="ctr">
              <a:lnSpc>
                <a:spcPct val="130000"/>
              </a:lnSpc>
            </a:pPr>
            <a:r>
              <a:rPr kumimoji="1" sz="1400" dirty="0">
                <a:latin typeface="Source Han Sans SC Normal" panose="020B0400000000000000" pitchFamily="34" charset="-128"/>
                <a:ea typeface="Source Han Sans SC Normal" panose="020B0400000000000000" pitchFamily="34" charset="-128"/>
              </a:rPr>
              <a:t>algorithms.</a:t>
            </a:r>
          </a:p>
        </p:txBody>
      </p:sp>
      <p:sp>
        <p:nvSpPr>
          <p:cNvPr id="7" name="文本框 6"/>
          <p:cNvSpPr txBox="1"/>
          <p:nvPr/>
        </p:nvSpPr>
        <p:spPr>
          <a:xfrm>
            <a:off x="816610" y="5803265"/>
            <a:ext cx="3885565"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weighted tree</a:t>
            </a:r>
            <a:r>
              <a:rPr kumimoji="1" lang="en-US" altLang="zh-CN" sz="14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length versus w under default network settings.</a:t>
            </a:r>
          </a:p>
        </p:txBody>
      </p:sp>
      <p:sp>
        <p:nvSpPr>
          <p:cNvPr id="100" name="文本框 99"/>
          <p:cNvSpPr txBox="1"/>
          <p:nvPr/>
        </p:nvSpPr>
        <p:spPr>
          <a:xfrm>
            <a:off x="9362440" y="3800475"/>
            <a:ext cx="2331720" cy="922020"/>
          </a:xfrm>
          <a:prstGeom prst="rect">
            <a:avLst/>
          </a:prstGeom>
          <a:noFill/>
          <a:ln w="19050">
            <a:solidFill>
              <a:schemeClr val="accent1"/>
            </a:solidFill>
            <a:prstDash val="sysDot"/>
          </a:ln>
        </p:spPr>
        <p:txBody>
          <a:bodyPr wrap="square">
            <a:spAutoFit/>
          </a:bodyPr>
          <a:lstStyle/>
          <a:p>
            <a:pPr indent="0"/>
            <a:r>
              <a:rPr lang="en-US" b="0">
                <a:solidFill>
                  <a:srgbClr val="000000"/>
                </a:solidFill>
                <a:latin typeface="宋体" panose="02010600030101010101" pitchFamily="2" charset="-122"/>
                <a:ea typeface="宋体" panose="02010600030101010101" pitchFamily="2" charset="-122"/>
                <a:cs typeface="宋体" panose="02010600030101010101" pitchFamily="2" charset="-122"/>
              </a:rPr>
              <a:t>WRST</a:t>
            </a:r>
            <a:r>
              <a:rPr lang="zh-CN" b="0">
                <a:solidFill>
                  <a:srgbClr val="000000"/>
                </a:solidFill>
                <a:latin typeface="宋体" panose="02010600030101010101" pitchFamily="2" charset="-122"/>
                <a:ea typeface="宋体" panose="02010600030101010101" pitchFamily="2" charset="-122"/>
                <a:cs typeface="宋体" panose="02010600030101010101" pitchFamily="2" charset="-122"/>
              </a:rPr>
              <a:t>每次执行消耗的时间少于</a:t>
            </a:r>
            <a:r>
              <a:rPr lang="en-US" b="0">
                <a:solidFill>
                  <a:srgbClr val="000000"/>
                </a:solidFill>
                <a:latin typeface="宋体" panose="02010600030101010101" pitchFamily="2" charset="-122"/>
                <a:ea typeface="宋体" panose="02010600030101010101" pitchFamily="2" charset="-122"/>
                <a:cs typeface="宋体" panose="02010600030101010101" pitchFamily="2" charset="-122"/>
              </a:rPr>
              <a:t>200ms</a:t>
            </a:r>
            <a:r>
              <a:rPr lang="zh-CN" altLang="en-US" b="0">
                <a:solidFill>
                  <a:srgbClr val="000000"/>
                </a:solidFill>
                <a:latin typeface="宋体" panose="02010600030101010101" pitchFamily="2" charset="-122"/>
                <a:ea typeface="宋体" panose="02010600030101010101" pitchFamily="2" charset="-122"/>
                <a:cs typeface="宋体" panose="02010600030101010101" pitchFamily="2" charset="-122"/>
              </a:rPr>
              <a:t>且趋于稳定</a:t>
            </a:r>
          </a:p>
        </p:txBody>
      </p:sp>
      <p:sp>
        <p:nvSpPr>
          <p:cNvPr id="8" name="文本框 7"/>
          <p:cNvSpPr txBox="1"/>
          <p:nvPr>
            <p:custDataLst>
              <p:tags r:id="rId3"/>
            </p:custDataLst>
          </p:nvPr>
        </p:nvSpPr>
        <p:spPr>
          <a:xfrm>
            <a:off x="6096000" y="1699895"/>
            <a:ext cx="3291840" cy="640715"/>
          </a:xfrm>
          <a:prstGeom prst="rect">
            <a:avLst/>
          </a:prstGeom>
          <a:noFill/>
          <a:ln w="19050">
            <a:solidFill>
              <a:schemeClr val="accent1"/>
            </a:solidFill>
            <a:prstDash val="sysDot"/>
          </a:ln>
        </p:spPr>
        <p:txBody>
          <a:bodyPr wrap="square">
            <a:noAutofit/>
          </a:bodyPr>
          <a:lstStyle/>
          <a:p>
            <a:pPr indent="0"/>
            <a:r>
              <a:rPr b="0">
                <a:solidFill>
                  <a:srgbClr val="000000"/>
                </a:solidFill>
                <a:latin typeface="宋体" panose="02010600030101010101" pitchFamily="2" charset="-122"/>
                <a:ea typeface="宋体" panose="02010600030101010101" pitchFamily="2" charset="-122"/>
                <a:cs typeface="宋体" panose="02010600030101010101" pitchFamily="2" charset="-122"/>
              </a:rPr>
              <a:t>WRST在QoS约束下最小化带宽消耗方面</a:t>
            </a:r>
            <a:r>
              <a:rPr lang="zh-CN" b="0">
                <a:solidFill>
                  <a:srgbClr val="000000"/>
                </a:solidFill>
                <a:latin typeface="宋体" panose="02010600030101010101" pitchFamily="2" charset="-122"/>
                <a:ea typeface="宋体" panose="02010600030101010101" pitchFamily="2" charset="-122"/>
                <a:cs typeface="宋体" panose="02010600030101010101" pitchFamily="2" charset="-122"/>
              </a:rPr>
              <a:t>是有效的</a:t>
            </a:r>
            <a:endParaRPr lang="en-US" altLang="zh-CN" b="0">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cxnSp>
        <p:nvCxnSpPr>
          <p:cNvPr id="9" name="直接箭头连接符 8"/>
          <p:cNvCxnSpPr>
            <a:stCxn id="8" idx="1"/>
          </p:cNvCxnSpPr>
          <p:nvPr/>
        </p:nvCxnSpPr>
        <p:spPr>
          <a:xfrm flipH="1">
            <a:off x="4702175" y="2020570"/>
            <a:ext cx="1393825" cy="871855"/>
          </a:xfrm>
          <a:prstGeom prst="straightConnector1">
            <a:avLst/>
          </a:prstGeom>
          <a:ln w="158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00" idx="1"/>
            <a:endCxn id="4" idx="3"/>
          </p:cNvCxnSpPr>
          <p:nvPr/>
        </p:nvCxnSpPr>
        <p:spPr>
          <a:xfrm flipH="1">
            <a:off x="8895080" y="4261485"/>
            <a:ext cx="467360" cy="90170"/>
          </a:xfrm>
          <a:prstGeom prst="straightConnector1">
            <a:avLst/>
          </a:prstGeom>
          <a:ln w="158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7"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8"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9"/>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6</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r>
              <a:rPr kumimoji="1" 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结果分析</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14</a:t>
            </a:r>
            <a:endParaRPr lang="zh-CN" altLang="en-US" dirty="0"/>
          </a:p>
        </p:txBody>
      </p:sp>
      <p:sp>
        <p:nvSpPr>
          <p:cNvPr id="13" name="文本框 12"/>
          <p:cNvSpPr txBox="1"/>
          <p:nvPr/>
        </p:nvSpPr>
        <p:spPr>
          <a:xfrm>
            <a:off x="610235" y="1091565"/>
            <a:ext cx="7527290" cy="534035"/>
          </a:xfrm>
          <a:prstGeom prst="rect">
            <a:avLst/>
          </a:prstGeom>
          <a:noFill/>
        </p:spPr>
        <p:txBody>
          <a:bodyPr wrap="square" rtlCol="0">
            <a:noAutofit/>
          </a:bodyPr>
          <a:lstStyle/>
          <a:p>
            <a:pPr marL="285750" indent="-285750">
              <a:lnSpc>
                <a:spcPct val="130000"/>
              </a:lnSpc>
              <a:buFont typeface="Arial" panose="020B0604020202020204" pitchFamily="34" charset="0"/>
              <a:buChar char="•"/>
            </a:pPr>
            <a:r>
              <a:rPr kumimoji="1" b="1" dirty="0">
                <a:latin typeface="宋体" panose="02010600030101010101" pitchFamily="2" charset="-122"/>
                <a:ea typeface="宋体" panose="02010600030101010101" pitchFamily="2" charset="-122"/>
              </a:rPr>
              <a:t>评估了多播协议在动态成员</a:t>
            </a:r>
            <a:r>
              <a:rPr kumimoji="1" lang="zh-CN" b="1" dirty="0">
                <a:latin typeface="宋体" panose="02010600030101010101" pitchFamily="2" charset="-122"/>
                <a:ea typeface="宋体" panose="02010600030101010101" pitchFamily="2" charset="-122"/>
              </a:rPr>
              <a:t>变化</a:t>
            </a:r>
            <a:r>
              <a:rPr kumimoji="1" b="1" dirty="0">
                <a:latin typeface="宋体" panose="02010600030101010101" pitchFamily="2" charset="-122"/>
                <a:ea typeface="宋体" panose="02010600030101010101" pitchFamily="2" charset="-122"/>
              </a:rPr>
              <a:t>和不可预测的故障下的性能。</a:t>
            </a:r>
          </a:p>
        </p:txBody>
      </p:sp>
      <p:sp>
        <p:nvSpPr>
          <p:cNvPr id="5" name="文本框 4"/>
          <p:cNvSpPr txBox="1"/>
          <p:nvPr/>
        </p:nvSpPr>
        <p:spPr>
          <a:xfrm>
            <a:off x="4441825" y="5744210"/>
            <a:ext cx="3647440"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Member leaves</a:t>
            </a:r>
          </a:p>
        </p:txBody>
      </p:sp>
      <p:sp>
        <p:nvSpPr>
          <p:cNvPr id="7" name="文本框 6"/>
          <p:cNvSpPr txBox="1"/>
          <p:nvPr/>
        </p:nvSpPr>
        <p:spPr>
          <a:xfrm>
            <a:off x="508000" y="5744210"/>
            <a:ext cx="3885565"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 Member joins.</a:t>
            </a:r>
          </a:p>
        </p:txBody>
      </p:sp>
      <p:sp>
        <p:nvSpPr>
          <p:cNvPr id="100" name="文本框 99"/>
          <p:cNvSpPr txBox="1"/>
          <p:nvPr/>
        </p:nvSpPr>
        <p:spPr>
          <a:xfrm>
            <a:off x="7973695" y="1755140"/>
            <a:ext cx="3794125" cy="645160"/>
          </a:xfrm>
          <a:prstGeom prst="rect">
            <a:avLst/>
          </a:prstGeom>
          <a:noFill/>
          <a:ln w="19050">
            <a:solidFill>
              <a:schemeClr val="accent1"/>
            </a:solidFill>
            <a:prstDash val="sysDot"/>
          </a:ln>
        </p:spPr>
        <p:txBody>
          <a:bodyPr wrap="square">
            <a:spAutoFit/>
          </a:bodyPr>
          <a:lstStyle/>
          <a:p>
            <a:pPr indent="0"/>
            <a:r>
              <a:rPr b="0">
                <a:solidFill>
                  <a:srgbClr val="000000"/>
                </a:solidFill>
                <a:latin typeface="宋体" panose="02010600030101010101" pitchFamily="2" charset="-122"/>
                <a:ea typeface="宋体" panose="02010600030101010101" pitchFamily="2" charset="-122"/>
              </a:rPr>
              <a:t>随着</a:t>
            </a:r>
            <a:r>
              <a:rPr lang="zh-CN" b="0">
                <a:solidFill>
                  <a:srgbClr val="000000"/>
                </a:solidFill>
                <a:latin typeface="宋体" panose="02010600030101010101" pitchFamily="2" charset="-122"/>
                <a:ea typeface="宋体" panose="02010600030101010101" pitchFamily="2" charset="-122"/>
              </a:rPr>
              <a:t>边</a:t>
            </a:r>
            <a:r>
              <a:rPr b="0">
                <a:solidFill>
                  <a:srgbClr val="000000"/>
                </a:solidFill>
                <a:latin typeface="宋体" panose="02010600030101010101" pitchFamily="2" charset="-122"/>
                <a:ea typeface="宋体" panose="02010600030101010101" pitchFamily="2" charset="-122"/>
              </a:rPr>
              <a:t>故障的动态发生，树长度上的性能恶化保持在相当低的水平</a:t>
            </a:r>
          </a:p>
        </p:txBody>
      </p:sp>
      <p:sp>
        <p:nvSpPr>
          <p:cNvPr id="8" name="文本框 7"/>
          <p:cNvSpPr txBox="1"/>
          <p:nvPr>
            <p:custDataLst>
              <p:tags r:id="rId1"/>
            </p:custDataLst>
          </p:nvPr>
        </p:nvSpPr>
        <p:spPr>
          <a:xfrm>
            <a:off x="1927860" y="1828800"/>
            <a:ext cx="4438015" cy="640715"/>
          </a:xfrm>
          <a:prstGeom prst="rect">
            <a:avLst/>
          </a:prstGeom>
          <a:noFill/>
          <a:ln w="19050">
            <a:solidFill>
              <a:schemeClr val="accent1"/>
            </a:solidFill>
            <a:prstDash val="sysDot"/>
          </a:ln>
        </p:spPr>
        <p:txBody>
          <a:bodyPr wrap="square">
            <a:noAutofit/>
          </a:bodyPr>
          <a:lstStyle/>
          <a:p>
            <a:pPr indent="0"/>
            <a:r>
              <a:rPr>
                <a:solidFill>
                  <a:srgbClr val="000000"/>
                </a:solidFill>
                <a:latin typeface="宋体" panose="02010600030101010101" pitchFamily="2" charset="-122"/>
                <a:ea typeface="宋体" panose="02010600030101010101" pitchFamily="2" charset="-122"/>
              </a:rPr>
              <a:t>由于成员动态地加入和离开，协议在树长上提供了稳定的性能。</a:t>
            </a:r>
          </a:p>
        </p:txBody>
      </p:sp>
      <p:cxnSp>
        <p:nvCxnSpPr>
          <p:cNvPr id="9" name="直接箭头连接符 8"/>
          <p:cNvCxnSpPr>
            <a:stCxn id="8" idx="2"/>
            <a:endCxn id="3" idx="0"/>
          </p:cNvCxnSpPr>
          <p:nvPr/>
        </p:nvCxnSpPr>
        <p:spPr>
          <a:xfrm>
            <a:off x="4147185" y="2469515"/>
            <a:ext cx="0" cy="329565"/>
          </a:xfrm>
          <a:prstGeom prst="straightConnector1">
            <a:avLst/>
          </a:prstGeom>
          <a:ln w="158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00" idx="2"/>
            <a:endCxn id="6" idx="0"/>
          </p:cNvCxnSpPr>
          <p:nvPr/>
        </p:nvCxnSpPr>
        <p:spPr>
          <a:xfrm>
            <a:off x="9871075" y="2400300"/>
            <a:ext cx="5080" cy="398780"/>
          </a:xfrm>
          <a:prstGeom prst="straightConnector1">
            <a:avLst/>
          </a:prstGeom>
          <a:ln w="15875"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2"/>
            </p:custDataLst>
          </p:nvPr>
        </p:nvPicPr>
        <p:blipFill>
          <a:blip r:embed="rId10"/>
          <a:srcRect b="9073"/>
          <a:stretch>
            <a:fillRect/>
          </a:stretch>
        </p:blipFill>
        <p:spPr>
          <a:xfrm>
            <a:off x="527685" y="2799080"/>
            <a:ext cx="7238365" cy="2835910"/>
          </a:xfrm>
          <a:prstGeom prst="rect">
            <a:avLst/>
          </a:prstGeom>
        </p:spPr>
      </p:pic>
      <p:pic>
        <p:nvPicPr>
          <p:cNvPr id="6" name="图片 5"/>
          <p:cNvPicPr>
            <a:picLocks noChangeAspect="1"/>
          </p:cNvPicPr>
          <p:nvPr>
            <p:custDataLst>
              <p:tags r:id="rId3"/>
            </p:custDataLst>
          </p:nvPr>
        </p:nvPicPr>
        <p:blipFill>
          <a:blip r:embed="rId11"/>
          <a:stretch>
            <a:fillRect/>
          </a:stretch>
        </p:blipFill>
        <p:spPr>
          <a:xfrm>
            <a:off x="8041005" y="2799080"/>
            <a:ext cx="3669665" cy="2837180"/>
          </a:xfrm>
          <a:prstGeom prst="rect">
            <a:avLst/>
          </a:prstGeom>
        </p:spPr>
      </p:pic>
      <p:sp>
        <p:nvSpPr>
          <p:cNvPr id="11" name="文本框 10"/>
          <p:cNvSpPr txBox="1"/>
          <p:nvPr>
            <p:custDataLst>
              <p:tags r:id="rId4"/>
            </p:custDataLst>
          </p:nvPr>
        </p:nvSpPr>
        <p:spPr>
          <a:xfrm>
            <a:off x="8137525" y="5744210"/>
            <a:ext cx="3647440"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Runtime of tree management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4900141" y="1587570"/>
            <a:ext cx="2725420" cy="2861310"/>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02</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p:cNvSpPr txBox="1"/>
          <p:nvPr/>
        </p:nvSpPr>
        <p:spPr>
          <a:xfrm>
            <a:off x="785835" y="3505945"/>
            <a:ext cx="10620652" cy="1938020"/>
          </a:xfrm>
          <a:prstGeom prst="rect">
            <a:avLst/>
          </a:prstGeom>
          <a:noFill/>
        </p:spPr>
        <p:txBody>
          <a:bodyPr wrap="square" rtlCol="0">
            <a:spAutoFit/>
          </a:bodyPr>
          <a:lstStyle/>
          <a:p>
            <a:pPr algn="ctr"/>
            <a:r>
              <a:rPr kumimoji="1" lang="zh-CN" altLang="en-US" sz="6000" b="1" spc="300" dirty="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LEO巨型星座网络的卫星间链路路径分析</a:t>
            </a:r>
            <a:r>
              <a:rPr kumimoji="1" lang="en-US" altLang="zh-CN" sz="2800" b="1" spc="300" dirty="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 </a:t>
            </a:r>
          </a:p>
        </p:txBody>
      </p:sp>
      <p:sp>
        <p:nvSpPr>
          <p:cNvPr id="5" name="流程图: 延期 4"/>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15</a:t>
            </a:r>
          </a:p>
        </p:txBody>
      </p:sp>
      <p:sp>
        <p:nvSpPr>
          <p:cNvPr id="2" name="文本框 1"/>
          <p:cNvSpPr txBox="1"/>
          <p:nvPr>
            <p:custDataLst>
              <p:tags r:id="rId1"/>
            </p:custDataLst>
          </p:nvPr>
        </p:nvSpPr>
        <p:spPr>
          <a:xfrm>
            <a:off x="486728" y="6207760"/>
            <a:ext cx="11157585" cy="650240"/>
          </a:xfrm>
          <a:prstGeom prst="rect">
            <a:avLst/>
          </a:prstGeom>
          <a:noFill/>
        </p:spPr>
        <p:txBody>
          <a:bodyPr wrap="none" rtlCol="0">
            <a:spAutoFit/>
          </a:bodyPr>
          <a:lstStyle/>
          <a:p>
            <a:pPr algn="l">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Chen Q, Giambene G, Yang L, et al. Analysis of Inter-Satellite Link Paths for LEO Mega-Constellation Networks[J]. IEEE Transactions on Vehicular </a:t>
            </a:r>
          </a:p>
          <a:p>
            <a:pPr algn="l">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Technology,</a:t>
            </a:r>
            <a:r>
              <a:rPr kumimoji="1" lang="en-US" altLang="zh-CN" sz="14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2021, 70(3): 2743-2755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a:t>
            </a:r>
          </a:p>
        </p:txBody>
      </p:sp>
      <p:sp>
        <p:nvSpPr>
          <p:cNvPr id="3" name="文本框 2"/>
          <p:cNvSpPr txBox="1"/>
          <p:nvPr/>
        </p:nvSpPr>
        <p:spPr>
          <a:xfrm>
            <a:off x="365760" y="992505"/>
            <a:ext cx="11318240" cy="5280025"/>
          </a:xfrm>
          <a:prstGeom prst="rect">
            <a:avLst/>
          </a:prstGeom>
          <a:noFill/>
        </p:spPr>
        <p:txBody>
          <a:bodyPr wrap="none" rtlCol="0">
            <a:noAutofit/>
          </a:bodyPr>
          <a:lstStyle/>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p>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1.</a:t>
            </a:r>
            <a:r>
              <a:rPr sz="2000">
                <a:latin typeface="宋体" panose="02010600030101010101" pitchFamily="2" charset="-122"/>
                <a:ea typeface="宋体" panose="02010600030101010101" pitchFamily="2" charset="-122"/>
                <a:cs typeface="宋体" panose="02010600030101010101" pitchFamily="2" charset="-122"/>
                <a:sym typeface="+mn-ea"/>
              </a:rPr>
              <a:t>由于MCN</a:t>
            </a:r>
            <a:r>
              <a:rPr lang="zh-CN" sz="2000">
                <a:latin typeface="宋体" panose="02010600030101010101" pitchFamily="2" charset="-122"/>
                <a:ea typeface="宋体" panose="02010600030101010101" pitchFamily="2" charset="-122"/>
                <a:cs typeface="宋体" panose="02010600030101010101" pitchFamily="2" charset="-122"/>
                <a:sym typeface="+mn-ea"/>
              </a:rPr>
              <a:t>（Mega-constellation networks）</a:t>
            </a:r>
            <a:r>
              <a:rPr sz="2000">
                <a:latin typeface="宋体" panose="02010600030101010101" pitchFamily="2" charset="-122"/>
                <a:ea typeface="宋体" panose="02010600030101010101" pitchFamily="2" charset="-122"/>
                <a:cs typeface="宋体" panose="02010600030101010101" pitchFamily="2" charset="-122"/>
                <a:sym typeface="+mn-ea"/>
              </a:rPr>
              <a:t>的卫星密度较大，连接两个固定地面用户的路径需</a:t>
            </a:r>
          </a:p>
          <a:p>
            <a:pPr indent="0" algn="just" fontAlgn="auto">
              <a:lnSpc>
                <a:spcPct val="130000"/>
              </a:lnSpc>
            </a:pPr>
            <a:r>
              <a:rPr sz="2000">
                <a:latin typeface="宋体" panose="02010600030101010101" pitchFamily="2" charset="-122"/>
                <a:ea typeface="宋体" panose="02010600030101010101" pitchFamily="2" charset="-122"/>
                <a:cs typeface="宋体" panose="02010600030101010101" pitchFamily="2" charset="-122"/>
                <a:sym typeface="+mn-ea"/>
              </a:rPr>
              <a:t>要更多的ISL中继。因此，ISL 中继（或跳数）的数量成为系统性能和复杂性的关键指标。</a:t>
            </a:r>
          </a:p>
          <a:p>
            <a:pPr indent="0" algn="just" fontAlgn="auto">
              <a:lnSpc>
                <a:spcPct val="130000"/>
              </a:lnSpc>
            </a:pPr>
            <a:r>
              <a:rPr lang="en-US" sz="2000">
                <a:latin typeface="宋体" panose="02010600030101010101" pitchFamily="2" charset="-122"/>
                <a:ea typeface="宋体" panose="02010600030101010101" pitchFamily="2" charset="-122"/>
                <a:cs typeface="宋体" panose="02010600030101010101" pitchFamily="2" charset="-122"/>
                <a:sym typeface="+mn-ea"/>
              </a:rPr>
              <a:t>   </a:t>
            </a:r>
          </a:p>
          <a:p>
            <a:pPr indent="0" algn="just" fontAlgn="auto">
              <a:lnSpc>
                <a:spcPct val="130000"/>
              </a:lnSpc>
            </a:pPr>
            <a:r>
              <a:rPr lang="en-US" sz="2000">
                <a:latin typeface="宋体" panose="02010600030101010101" pitchFamily="2" charset="-122"/>
                <a:ea typeface="宋体" panose="02010600030101010101" pitchFamily="2" charset="-122"/>
                <a:cs typeface="宋体" panose="02010600030101010101" pitchFamily="2" charset="-122"/>
                <a:sym typeface="+mn-ea"/>
              </a:rPr>
              <a:t>    2.</a:t>
            </a:r>
            <a:r>
              <a:rPr sz="2000">
                <a:latin typeface="宋体" panose="02010600030101010101" pitchFamily="2" charset="-122"/>
                <a:ea typeface="宋体" panose="02010600030101010101" pitchFamily="2" charset="-122"/>
                <a:cs typeface="宋体" panose="02010600030101010101" pitchFamily="2" charset="-122"/>
                <a:sym typeface="+mn-ea"/>
              </a:rPr>
              <a:t>在新提出的MCN中，特别是那些采用Starlink等倾斜轨道的MCN，如果用户在这些卫星之间更改</a:t>
            </a:r>
          </a:p>
          <a:p>
            <a:pPr indent="0" algn="just" fontAlgn="auto">
              <a:lnSpc>
                <a:spcPct val="130000"/>
              </a:lnSpc>
            </a:pPr>
            <a:r>
              <a:rPr sz="2000">
                <a:latin typeface="宋体" panose="02010600030101010101" pitchFamily="2" charset="-122"/>
                <a:ea typeface="宋体" panose="02010600030101010101" pitchFamily="2" charset="-122"/>
                <a:cs typeface="宋体" panose="02010600030101010101" pitchFamily="2" charset="-122"/>
                <a:sym typeface="+mn-ea"/>
              </a:rPr>
              <a:t>其连接的卫星（即卫星切换），则可能会发生路由路径及其性能的显著变化</a:t>
            </a:r>
            <a:r>
              <a:rPr lang="zh-CN" sz="2000">
                <a:latin typeface="宋体" panose="02010600030101010101" pitchFamily="2" charset="-122"/>
                <a:ea typeface="宋体" panose="02010600030101010101" pitchFamily="2" charset="-122"/>
                <a:cs typeface="宋体" panose="02010600030101010101" pitchFamily="2" charset="-122"/>
                <a:sym typeface="+mn-ea"/>
              </a:rPr>
              <a:t>。</a:t>
            </a:r>
            <a:endParaRPr sz="2000">
              <a:latin typeface="宋体" panose="02010600030101010101" pitchFamily="2" charset="-122"/>
              <a:ea typeface="宋体" panose="02010600030101010101" pitchFamily="2" charset="-122"/>
              <a:cs typeface="宋体" panose="02010600030101010101" pitchFamily="2" charset="-122"/>
              <a:sym typeface="+mn-ea"/>
            </a:endParaRPr>
          </a:p>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p>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3.</a:t>
            </a:r>
            <a:r>
              <a:rPr sz="2000">
                <a:latin typeface="宋体" panose="02010600030101010101" pitchFamily="2" charset="-122"/>
                <a:ea typeface="宋体" panose="02010600030101010101" pitchFamily="2" charset="-122"/>
                <a:cs typeface="宋体" panose="02010600030101010101" pitchFamily="2" charset="-122"/>
                <a:sym typeface="+mn-ea"/>
              </a:rPr>
              <a:t>现有研究中的跳数评估主要依赖于复杂的网络模拟</a:t>
            </a:r>
            <a:r>
              <a:rPr lang="zh-CN" sz="2000">
                <a:latin typeface="宋体" panose="02010600030101010101" pitchFamily="2" charset="-122"/>
                <a:ea typeface="宋体" panose="02010600030101010101" pitchFamily="2" charset="-122"/>
                <a:cs typeface="宋体" panose="02010600030101010101" pitchFamily="2" charset="-122"/>
                <a:sym typeface="+mn-ea"/>
              </a:rPr>
              <a:t>，通常计算成本很高。因此，MCN 需要一种</a:t>
            </a:r>
          </a:p>
          <a:p>
            <a:pPr indent="0" algn="just" fontAlgn="auto">
              <a:lnSpc>
                <a:spcPct val="130000"/>
              </a:lnSpc>
            </a:pPr>
            <a:r>
              <a:rPr lang="zh-CN" sz="2000">
                <a:latin typeface="宋体" panose="02010600030101010101" pitchFamily="2" charset="-122"/>
                <a:ea typeface="宋体" panose="02010600030101010101" pitchFamily="2" charset="-122"/>
                <a:cs typeface="宋体" panose="02010600030101010101" pitchFamily="2" charset="-122"/>
                <a:sym typeface="+mn-ea"/>
              </a:rPr>
              <a:t>对跳数指标进行建模的理论方法。</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gn="just" fontAlgn="auto">
              <a:lnSpc>
                <a:spcPct val="130000"/>
              </a:lnSpc>
            </a:pPr>
            <a:endParaRPr kumimoji="1" lang="en-US" altLang="zh-CN"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2402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主要工作介绍</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17</a:t>
            </a:r>
          </a:p>
        </p:txBody>
      </p:sp>
      <p:sp>
        <p:nvSpPr>
          <p:cNvPr id="3" name="文本框 2"/>
          <p:cNvSpPr txBox="1"/>
          <p:nvPr/>
        </p:nvSpPr>
        <p:spPr>
          <a:xfrm>
            <a:off x="531495" y="1012825"/>
            <a:ext cx="11107420" cy="4073525"/>
          </a:xfrm>
          <a:prstGeom prst="rect">
            <a:avLst/>
          </a:prstGeom>
          <a:noFill/>
        </p:spPr>
        <p:txBody>
          <a:bodyPr wrap="none" rtlCol="0">
            <a:noAutofit/>
          </a:bodyPr>
          <a:lstStyle/>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1.</a:t>
            </a:r>
            <a:r>
              <a:rPr kumimoji="1" lang="zh-CN" altLang="en-US" sz="2000" dirty="0">
                <a:latin typeface="宋体" panose="02010600030101010101" pitchFamily="2" charset="-122"/>
                <a:ea typeface="宋体" panose="02010600030101010101" pitchFamily="2" charset="-122"/>
                <a:cs typeface="宋体" panose="02010600030101010101" pitchFamily="2" charset="-122"/>
              </a:rPr>
              <a:t>该文针对MCN提出了一种快速估计任何地面用户之间ISL跳数的显式算法，为跳数分析和路由</a:t>
            </a:r>
          </a:p>
          <a:p>
            <a:pPr algn="just">
              <a:lnSpc>
                <a:spcPct val="130000"/>
              </a:lnSpc>
            </a:pPr>
            <a:r>
              <a:rPr kumimoji="1" lang="zh-CN" altLang="en-US" sz="2000" dirty="0">
                <a:latin typeface="宋体" panose="02010600030101010101" pitchFamily="2" charset="-122"/>
                <a:ea typeface="宋体" panose="02010600030101010101" pitchFamily="2" charset="-122"/>
                <a:cs typeface="宋体" panose="02010600030101010101" pitchFamily="2" charset="-122"/>
              </a:rPr>
              <a:t>设计提供了一种理论方法。</a:t>
            </a: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2.</a:t>
            </a:r>
            <a:r>
              <a:rPr kumimoji="1" sz="2000" dirty="0">
                <a:latin typeface="宋体" panose="02010600030101010101" pitchFamily="2" charset="-122"/>
                <a:ea typeface="宋体" panose="02010600030101010101" pitchFamily="2" charset="-122"/>
                <a:cs typeface="宋体" panose="02010600030101010101" pitchFamily="2" charset="-122"/>
              </a:rPr>
              <a:t>基于所提出的算法推导了跳数和用户对放置之间的几种关系和对称性。理论分析证明，在给</a:t>
            </a:r>
          </a:p>
          <a:p>
            <a:pPr algn="just">
              <a:lnSpc>
                <a:spcPct val="130000"/>
              </a:lnSpc>
            </a:pPr>
            <a:r>
              <a:rPr kumimoji="1" sz="2000" dirty="0">
                <a:latin typeface="宋体" panose="02010600030101010101" pitchFamily="2" charset="-122"/>
                <a:ea typeface="宋体" panose="02010600030101010101" pitchFamily="2" charset="-122"/>
                <a:cs typeface="宋体" panose="02010600030101010101" pitchFamily="2" charset="-122"/>
              </a:rPr>
              <a:t>定的星座中，跳点数仅由用户的纬度和经差的绝对值决定。</a:t>
            </a:r>
          </a:p>
          <a:p>
            <a:pPr algn="just">
              <a:lnSpc>
                <a:spcPct val="130000"/>
              </a:lnSpc>
            </a:pPr>
            <a:endParaRPr kumimoji="1" sz="2000"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3.</a:t>
            </a:r>
            <a:r>
              <a:rPr kumimoji="1" lang="zh-CN" altLang="en-US" sz="2000" dirty="0">
                <a:latin typeface="宋体" panose="02010600030101010101" pitchFamily="2" charset="-122"/>
                <a:ea typeface="宋体" panose="02010600030101010101" pitchFamily="2" charset="-122"/>
                <a:cs typeface="宋体" panose="02010600030101010101" pitchFamily="2" charset="-122"/>
              </a:rPr>
              <a:t>研究了</a:t>
            </a:r>
            <a:r>
              <a:rPr kumimoji="1" lang="en-US" altLang="zh-CN" sz="2000" dirty="0">
                <a:latin typeface="宋体" panose="02010600030101010101" pitchFamily="2" charset="-122"/>
                <a:ea typeface="宋体" panose="02010600030101010101" pitchFamily="2" charset="-122"/>
                <a:cs typeface="宋体" panose="02010600030101010101" pitchFamily="2" charset="-122"/>
                <a:sym typeface="+mn-ea"/>
              </a:rPr>
              <a:t>Starlink</a:t>
            </a:r>
            <a:r>
              <a:rPr kumimoji="1" lang="en-US" altLang="zh-CN" sz="2000" dirty="0">
                <a:latin typeface="宋体" panose="02010600030101010101" pitchFamily="2" charset="-122"/>
                <a:ea typeface="宋体" panose="02010600030101010101" pitchFamily="2" charset="-122"/>
                <a:cs typeface="宋体" panose="02010600030101010101" pitchFamily="2" charset="-122"/>
              </a:rPr>
              <a:t>中的跳数分布特征以及星座参数对其的影响。结果表明，通过优化相位因子</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可以有效降低Starlink中的总体平均跳数。</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18</a:t>
            </a:r>
          </a:p>
        </p:txBody>
      </p:sp>
      <p:sp>
        <p:nvSpPr>
          <p:cNvPr id="4" name="文本框 3"/>
          <p:cNvSpPr txBox="1"/>
          <p:nvPr/>
        </p:nvSpPr>
        <p:spPr>
          <a:xfrm>
            <a:off x="6069965" y="5173980"/>
            <a:ext cx="4814570" cy="3708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A multi-hop path connecting two ground users in MCNs.</a:t>
            </a:r>
          </a:p>
        </p:txBody>
      </p:sp>
      <p:sp>
        <p:nvSpPr>
          <p:cNvPr id="18" name="文本框 17"/>
          <p:cNvSpPr txBox="1"/>
          <p:nvPr/>
        </p:nvSpPr>
        <p:spPr>
          <a:xfrm>
            <a:off x="610235" y="1677035"/>
            <a:ext cx="3320415" cy="1529715"/>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zh-CN" altLang="en-US" dirty="0">
                <a:latin typeface="+mn-ea"/>
              </a:rPr>
              <a:t>用户由称为接入卫星的卫星覆盖和服务。</a:t>
            </a:r>
          </a:p>
          <a:p>
            <a:pPr marL="285750" indent="-285750">
              <a:lnSpc>
                <a:spcPct val="130000"/>
              </a:lnSpc>
              <a:buFont typeface="Wingdings" panose="05000000000000000000" charset="0"/>
              <a:buChar char="Ø"/>
            </a:pPr>
            <a:r>
              <a:rPr kumimoji="1" lang="zh-CN" altLang="en-US" dirty="0">
                <a:latin typeface="+mn-ea"/>
              </a:rPr>
              <a:t>每个转发都定义为一跳。</a:t>
            </a:r>
          </a:p>
          <a:p>
            <a:pPr marL="285750" indent="-285750">
              <a:lnSpc>
                <a:spcPct val="130000"/>
              </a:lnSpc>
              <a:buFont typeface="Wingdings" panose="05000000000000000000" charset="0"/>
              <a:buChar char="Ø"/>
            </a:pPr>
            <a:r>
              <a:rPr kumimoji="1" lang="zh-CN" altLang="en-US" dirty="0">
                <a:latin typeface="+mn-ea"/>
              </a:rPr>
              <a:t>不考虑卫星对地链路。</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A. Network Model：</a:t>
            </a:r>
          </a:p>
        </p:txBody>
      </p:sp>
      <p:pic>
        <p:nvPicPr>
          <p:cNvPr id="5" name="图片 4"/>
          <p:cNvPicPr>
            <a:picLocks noChangeAspect="1"/>
          </p:cNvPicPr>
          <p:nvPr>
            <p:custDataLst>
              <p:tags r:id="rId2"/>
            </p:custDataLst>
          </p:nvPr>
        </p:nvPicPr>
        <p:blipFill>
          <a:blip r:embed="rId8"/>
          <a:stretch>
            <a:fillRect/>
          </a:stretch>
        </p:blipFill>
        <p:spPr>
          <a:xfrm>
            <a:off x="5603240" y="1753870"/>
            <a:ext cx="5747385" cy="34201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19</a:t>
            </a:r>
          </a:p>
        </p:txBody>
      </p:sp>
      <p:sp>
        <p:nvSpPr>
          <p:cNvPr id="4" name="文本框 3"/>
          <p:cNvSpPr txBox="1"/>
          <p:nvPr/>
        </p:nvSpPr>
        <p:spPr>
          <a:xfrm>
            <a:off x="6859270" y="5187950"/>
            <a:ext cx="4814570" cy="3708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Constellation topology and ISLs.</a:t>
            </a:r>
          </a:p>
        </p:txBody>
      </p:sp>
      <mc:AlternateContent xmlns:mc="http://schemas.openxmlformats.org/markup-compatibility/2006" xmlns:a14="http://schemas.microsoft.com/office/drawing/2010/main">
        <mc:Choice Requires="a14">
          <p:sp>
            <p:nvSpPr>
              <p:cNvPr id="18" name="文本框 17"/>
              <p:cNvSpPr txBox="1"/>
              <p:nvPr/>
            </p:nvSpPr>
            <p:spPr>
              <a:xfrm>
                <a:off x="610235" y="1677035"/>
                <a:ext cx="5733415" cy="476758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Walker-Delta星座</a:t>
                </a:r>
              </a:p>
              <a:p>
                <a:pPr marL="285750" indent="-285750">
                  <a:lnSpc>
                    <a:spcPct val="130000"/>
                  </a:lnSpc>
                  <a:buFont typeface="Wingdings" panose="05000000000000000000" charset="0"/>
                  <a:buChar char="Ø"/>
                </a:pP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是轨道平面的数量</a:t>
                </a:r>
              </a:p>
              <a:p>
                <a:pPr marL="285750" indent="-285750">
                  <a:lnSpc>
                    <a:spcPct val="130000"/>
                  </a:lnSpc>
                  <a:buFont typeface="Wingdings" panose="05000000000000000000" charset="0"/>
                  <a:buChar char="Ø"/>
                </a:pP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𝑀</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是每个平面的卫星数量</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所有轨道都有相同的轨道倾角</a:t>
                </a:r>
                <a14:m>
                  <m:oMath xmlns:m="http://schemas.openxmlformats.org/officeDocument/2006/math">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α</m:t>
                    </m:r>
                  </m:oMath>
                </a14:m>
                <a:endParaRPr kumimoji="1" lang="zh-CN" altLang="en-US"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相邻轨道面的升交点赤经差为 （RAAN）</a:t>
                </a:r>
                <a14:m>
                  <m:oMath xmlns:m="http://schemas.openxmlformats.org/officeDocument/2006/math">
                    <m:r>
                      <a:rPr kumimoji="1" lang="en-US" altLang="zh-CN" i="1" dirty="0">
                        <a:latin typeface="Cambria Math" panose="02040503050406030204" pitchFamily="18" charset="0"/>
                        <a:ea typeface="MS Mincho" charset="0"/>
                        <a:cs typeface="Cambria Math" panose="02040503050406030204" pitchFamily="18" charset="0"/>
                      </a:rPr>
                      <m:t>𝛥𝛺</m:t>
                    </m:r>
                    <m:r>
                      <a:rPr kumimoji="1" lang="en-US" altLang="zh-CN" i="1" dirty="0">
                        <a:latin typeface="Cambria Math" panose="02040503050406030204" pitchFamily="18" charset="0"/>
                        <a:ea typeface="MS Mincho" charset="0"/>
                        <a:cs typeface="Cambria Math" panose="02040503050406030204" pitchFamily="18" charset="0"/>
                      </a:rPr>
                      <m:t>=</m:t>
                    </m:r>
                    <m:f>
                      <m:fPr>
                        <m:type m:val="lin"/>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fPr>
                      <m:num>
                        <m:r>
                          <a:rPr kumimoji="1" lang="en-US" altLang="zh-CN" i="1" dirty="0">
                            <a:latin typeface="Cambria Math" panose="02040503050406030204" pitchFamily="18" charset="0"/>
                            <a:ea typeface="MS Mincho" charset="0"/>
                            <a:cs typeface="Cambria Math" panose="02040503050406030204" pitchFamily="18" charset="0"/>
                          </a:rPr>
                          <m:t>2</m:t>
                        </m:r>
                        <m:r>
                          <a:rPr kumimoji="1" lang="en-US" altLang="zh-CN" i="1" dirty="0">
                            <a:latin typeface="Cambria Math" panose="02040503050406030204" pitchFamily="18" charset="0"/>
                            <a:ea typeface="MS Mincho" charset="0"/>
                            <a:cs typeface="Cambria Math" panose="02040503050406030204" pitchFamily="18" charset="0"/>
                          </a:rPr>
                          <m:t>𝜋</m:t>
                        </m:r>
                      </m:num>
                      <m:den>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den>
                    </m:f>
                  </m:oMath>
                </a14:m>
                <a:endParaRPr kumimoji="1" lang="zh-CN" altLang="en-US"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同轨相邻卫星之间的相位差</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MS Mincho" charset="0"/>
                            <a:cs typeface="Cambria Math" panose="02040503050406030204" pitchFamily="18" charset="0"/>
                          </a:rPr>
                          <m:t>𝛥𝛷</m:t>
                        </m:r>
                        <m:r>
                          <a:rPr kumimoji="1" lang="en-US" altLang="zh-CN" i="1" dirty="0">
                            <a:latin typeface="Cambria Math" panose="02040503050406030204" pitchFamily="18" charset="0"/>
                            <a:ea typeface="MS Mincho" charset="0"/>
                            <a:cs typeface="Cambria Math" panose="02040503050406030204" pitchFamily="18" charset="0"/>
                          </a:rPr>
                          <m:t>=2</m:t>
                        </m:r>
                        <m:r>
                          <a:rPr kumimoji="1" lang="en-US" altLang="zh-CN" i="1" dirty="0">
                            <a:latin typeface="Cambria Math" panose="02040503050406030204" pitchFamily="18" charset="0"/>
                            <a:ea typeface="MS Mincho" charset="0"/>
                            <a:cs typeface="Cambria Math" panose="02040503050406030204" pitchFamily="18" charset="0"/>
                          </a:rPr>
                          <m:t>𝜋</m:t>
                        </m:r>
                        <m:r>
                          <a:rPr kumimoji="1" lang="en-US" altLang="zh-CN" i="1" dirty="0">
                            <a:latin typeface="Cambria Math" panose="02040503050406030204" pitchFamily="18" charset="0"/>
                            <a:ea typeface="MS Mincho" charset="0"/>
                            <a:cs typeface="Cambria Math" panose="02040503050406030204" pitchFamily="18" charset="0"/>
                          </a:rPr>
                          <m:t>/</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𝑀</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endParaRPr kumimoji="1" lang="zh-CN" altLang="en-US"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相邻平面卫星之间的相位偏移是</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𝛥</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𝑓</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=2</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𝜋</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𝐹</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m:t>
                        </m:r>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𝑀</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m:t>
                    </m:r>
                  </m:oMath>
                </a14:m>
                <a:endParaRPr kumimoji="1" lang="zh-CN" altLang="en-US" dirty="0">
                  <a:latin typeface="宋体" panose="02010600030101010101" pitchFamily="2" charset="-122"/>
                  <a:ea typeface="宋体" panose="02010600030101010101" pitchFamily="2" charset="-122"/>
                  <a:cs typeface="宋体" panose="02010600030101010101" pitchFamily="2" charset="-122"/>
                </a:endParaRP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F是相位因子</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Walker-Delta星座可以表示为：</a:t>
                </a:r>
                <a14:m>
                  <m:oMath xmlns:m="http://schemas.openxmlformats.org/officeDocument/2006/math">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α</m:t>
                    </m:r>
                  </m:oMath>
                </a14:m>
                <a:r>
                  <a:rPr kumimoji="1" lang="zh-CN" altLang="en-US"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𝑀</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/F</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二维逻辑索引（v，h），表示第v个卫星在第h个轨道平面</a:t>
                </a:r>
              </a:p>
            </p:txBody>
          </p:sp>
        </mc:Choice>
        <mc:Fallback xmlns="">
          <p:sp>
            <p:nvSpPr>
              <p:cNvPr id="18" name="文本框 17"/>
              <p:cNvSpPr txBox="1">
                <a:spLocks noRot="1" noChangeAspect="1" noMove="1" noResize="1" noEditPoints="1" noAdjustHandles="1" noChangeArrowheads="1" noChangeShapeType="1" noTextEdit="1"/>
              </p:cNvSpPr>
              <p:nvPr/>
            </p:nvSpPr>
            <p:spPr>
              <a:xfrm>
                <a:off x="610235" y="1677035"/>
                <a:ext cx="5733415" cy="4767580"/>
              </a:xfrm>
              <a:prstGeom prst="rect">
                <a:avLst/>
              </a:prstGeom>
              <a:blipFill rotWithShape="1">
                <a:blip r:embed="rId8"/>
                <a:stretch>
                  <a:fillRect/>
                </a:stretch>
              </a:blipFill>
            </p:spPr>
            <p:txBody>
              <a:bodyPr/>
              <a:lstStyle/>
              <a:p>
                <a:r>
                  <a:rPr lang="zh-CN" altLang="en-US">
                    <a:noFill/>
                  </a:rPr>
                  <a:t> </a:t>
                </a:r>
              </a:p>
            </p:txBody>
          </p:sp>
        </mc:Fallback>
      </mc:AlternateContent>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B. Walker Constellation</a:t>
            </a:r>
          </a:p>
        </p:txBody>
      </p:sp>
      <p:pic>
        <p:nvPicPr>
          <p:cNvPr id="2" name="图片 1"/>
          <p:cNvPicPr>
            <a:picLocks noChangeAspect="1"/>
          </p:cNvPicPr>
          <p:nvPr>
            <p:custDataLst>
              <p:tags r:id="rId2"/>
            </p:custDataLst>
          </p:nvPr>
        </p:nvPicPr>
        <p:blipFill>
          <a:blip r:embed="rId9"/>
          <a:stretch>
            <a:fillRect/>
          </a:stretch>
        </p:blipFill>
        <p:spPr>
          <a:xfrm>
            <a:off x="6344285" y="1453515"/>
            <a:ext cx="5844540" cy="35769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4886512" y="1587570"/>
            <a:ext cx="2752677" cy="2862322"/>
          </a:xfrm>
          <a:prstGeom prst="rect">
            <a:avLst/>
          </a:prstGeom>
          <a:noFill/>
        </p:spPr>
        <p:txBody>
          <a:bodyPr wrap="none" rtlCol="0">
            <a:spAutoFit/>
          </a:bodyPr>
          <a:lstStyle/>
          <a:p>
            <a:pPr algn="ctr"/>
            <a:r>
              <a:rPr kumimoji="1" lang="en-US" altLang="zh-CN"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rPr>
              <a:t>01</a:t>
            </a:r>
            <a:endParaRPr kumimoji="1" lang="zh-CN" altLang="en-US" sz="18000" b="1" dirty="0">
              <a:ln w="47625" cap="rnd">
                <a:gradFill>
                  <a:gsLst>
                    <a:gs pos="0">
                      <a:srgbClr val="C00000"/>
                    </a:gs>
                    <a:gs pos="70000">
                      <a:srgbClr val="C00000">
                        <a:alpha val="0"/>
                      </a:srgbClr>
                    </a:gs>
                  </a:gsLst>
                  <a:lin ang="5400000" scaled="1"/>
                </a:gradFill>
              </a:ln>
              <a:gradFill>
                <a:gsLst>
                  <a:gs pos="0">
                    <a:srgbClr val="C00000">
                      <a:alpha val="13000"/>
                    </a:srgbClr>
                  </a:gs>
                  <a:gs pos="70000">
                    <a:srgbClr val="C00000">
                      <a:alpha val="0"/>
                    </a:srgbClr>
                  </a:gs>
                </a:gsLst>
                <a:lin ang="5400000" scaled="1"/>
              </a:gradFill>
              <a:latin typeface="Arial" panose="020B0604020202020204" pitchFamily="34" charset="0"/>
              <a:ea typeface="ZhenyanGB" panose="02010600030101010101" pitchFamily="2" charset="-122"/>
              <a:cs typeface="Arial" panose="020B0604020202020204" pitchFamily="34" charset="0"/>
            </a:endParaRPr>
          </a:p>
        </p:txBody>
      </p:sp>
      <p:sp>
        <p:nvSpPr>
          <p:cNvPr id="15" name="文本框 14"/>
          <p:cNvSpPr txBox="1"/>
          <p:nvPr/>
        </p:nvSpPr>
        <p:spPr>
          <a:xfrm>
            <a:off x="785835" y="3505945"/>
            <a:ext cx="10620652" cy="2368550"/>
          </a:xfrm>
          <a:prstGeom prst="rect">
            <a:avLst/>
          </a:prstGeom>
          <a:noFill/>
        </p:spPr>
        <p:txBody>
          <a:bodyPr wrap="square" rtlCol="0">
            <a:spAutoFit/>
          </a:bodyPr>
          <a:lstStyle/>
          <a:p>
            <a:pPr algn="ctr"/>
            <a:r>
              <a:rPr kumimoji="1" lang="zh-CN" altLang="en-US" sz="6000" b="1" spc="300" dirty="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LEO卫星网络中基于QOS感知的软件定义组播</a:t>
            </a:r>
          </a:p>
          <a:p>
            <a:pPr algn="ctr"/>
            <a:r>
              <a:rPr kumimoji="1" lang="en-US" altLang="zh-CN" sz="2800" b="1" spc="300" dirty="0">
                <a:gradFill>
                  <a:gsLst>
                    <a:gs pos="0">
                      <a:srgbClr val="C00000"/>
                    </a:gs>
                    <a:gs pos="100000">
                      <a:srgbClr val="F87768"/>
                    </a:gs>
                  </a:gsLst>
                  <a:lin ang="5400000" scaled="0"/>
                </a:gradFill>
                <a:latin typeface="Arial" panose="020B0604020202020204" pitchFamily="34" charset="0"/>
                <a:ea typeface="微软雅黑" panose="020B0503020204020204" pitchFamily="34" charset="-122"/>
                <a:cs typeface="Arial" panose="020B0604020202020204" pitchFamily="34" charset="0"/>
              </a:rPr>
              <a:t> </a:t>
            </a:r>
          </a:p>
        </p:txBody>
      </p:sp>
      <p:sp>
        <p:nvSpPr>
          <p:cNvPr id="5" name="流程图: 延期 4"/>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 name="文本框 1"/>
          <p:cNvSpPr txBox="1"/>
          <p:nvPr>
            <p:custDataLst>
              <p:tags r:id="rId1"/>
            </p:custDataLst>
          </p:nvPr>
        </p:nvSpPr>
        <p:spPr>
          <a:xfrm>
            <a:off x="442278" y="6207760"/>
            <a:ext cx="11384280" cy="650240"/>
          </a:xfrm>
          <a:prstGeom prst="rect">
            <a:avLst/>
          </a:prstGeom>
          <a:noFill/>
        </p:spPr>
        <p:txBody>
          <a:bodyPr wrap="none" rtlCol="0">
            <a:spAutoFit/>
          </a:bodyPr>
          <a:lstStyle/>
          <a:p>
            <a:pPr algn="l">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M. Hu et al., "QoS-Aware Software-Defined Multicast in LEO Satellite Networks," in IEEE Transactions on Aerospace and Electronic Systems, vol. 58, </a:t>
            </a:r>
          </a:p>
          <a:p>
            <a:pPr algn="l">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no. 6, pp. 5307-5317, Dec. 2022, doi: 10.1109/TAES.2022.3169732.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8"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9"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0"/>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a:t>
            </a:r>
          </a:p>
        </p:txBody>
      </p:sp>
      <p:sp>
        <p:nvSpPr>
          <p:cNvPr id="4" name="文本框 3"/>
          <p:cNvSpPr txBox="1"/>
          <p:nvPr/>
        </p:nvSpPr>
        <p:spPr>
          <a:xfrm>
            <a:off x="284480" y="6042025"/>
            <a:ext cx="5949315" cy="3708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Possible paths from satellite SC to SD with the minimum number of</a:t>
            </a:r>
            <a:r>
              <a:rPr kumimoji="1" lang="en-US" altLang="zh-CN" sz="14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hops.</a:t>
            </a:r>
          </a:p>
        </p:txBody>
      </p:sp>
      <mc:AlternateContent xmlns:mc="http://schemas.openxmlformats.org/markup-compatibility/2006" xmlns:a14="http://schemas.microsoft.com/office/drawing/2010/main">
        <mc:Choice Requires="a14">
          <p:sp>
            <p:nvSpPr>
              <p:cNvPr id="18" name="文本框 17"/>
              <p:cNvSpPr txBox="1"/>
              <p:nvPr/>
            </p:nvSpPr>
            <p:spPr>
              <a:xfrm>
                <a:off x="610235" y="1677035"/>
                <a:ext cx="5031740" cy="188976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en-US" altLang="zh-CN" i="1" dirty="0">
                    <a:latin typeface="Cambria Math" panose="02040503050406030204" pitchFamily="18" charset="0"/>
                    <a:ea typeface="宋体" panose="02010600030101010101" pitchFamily="2" charset="-122"/>
                    <a:cs typeface="Cambria Math" panose="02040503050406030204" pitchFamily="18" charset="0"/>
                  </a:rPr>
                  <a:t> </a:t>
                </a:r>
                <a:r>
                  <a:rPr kumimoji="1" lang="en-US" altLang="zh-CN" dirty="0">
                    <a:latin typeface="宋体" panose="02010600030101010101" pitchFamily="2" charset="-122"/>
                    <a:ea typeface="宋体" panose="02010600030101010101" pitchFamily="2" charset="-122"/>
                    <a:cs typeface="宋体" panose="02010600030101010101" pitchFamily="2" charset="-122"/>
                  </a:rPr>
                  <a:t>F属于以下范围：{1−</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en-US" altLang="zh-CN" dirty="0">
                    <a:latin typeface="宋体" panose="02010600030101010101" pitchFamily="2" charset="-122"/>
                    <a:ea typeface="宋体" panose="02010600030101010101" pitchFamily="2" charset="-122"/>
                    <a:cs typeface="宋体" panose="02010600030101010101" pitchFamily="2" charset="-122"/>
                  </a:rPr>
                  <a:t>,2−</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en-US" altLang="zh-CN" dirty="0">
                    <a:latin typeface="宋体" panose="02010600030101010101" pitchFamily="2" charset="-122"/>
                    <a:ea typeface="宋体" panose="02010600030101010101" pitchFamily="2" charset="-122"/>
                    <a:cs typeface="宋体" panose="02010600030101010101" pitchFamily="2" charset="-122"/>
                  </a:rPr>
                  <a:t>，...，0，1，...，</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𝑁</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sub>
                    </m:sSub>
                  </m:oMath>
                </a14:m>
                <a:r>
                  <a:rPr kumimoji="1" lang="en-US" altLang="zh-CN" dirty="0">
                    <a:latin typeface="宋体" panose="02010600030101010101" pitchFamily="2" charset="-122"/>
                    <a:ea typeface="宋体" panose="02010600030101010101" pitchFamily="2" charset="-122"/>
                    <a:cs typeface="宋体" panose="02010600030101010101" pitchFamily="2" charset="-122"/>
                  </a:rPr>
                  <a:t>−1}</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两个节点之间的跳数仅指最小值。</a:t>
                </a:r>
              </a:p>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从源到目的地的最小的跳数为H</a:t>
                </a:r>
              </a:p>
              <a:p>
                <a:pPr marL="285750" indent="-285750">
                  <a:lnSpc>
                    <a:spcPct val="130000"/>
                  </a:lnSpc>
                  <a:buFont typeface="Wingdings" panose="05000000000000000000" charset="0"/>
                  <a:buChar char="Ø"/>
                </a:pP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H</m:t>
                        </m:r>
                      </m:e>
                      <m:sub>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V</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和</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H</m:t>
                        </m:r>
                      </m:e>
                      <m:sub>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H</m:t>
                        </m:r>
                      </m:sub>
                    </m:sSub>
                  </m:oMath>
                </a14:m>
                <a:r>
                  <a:rPr kumimoji="1" lang="zh-CN" altLang="en-US" dirty="0">
                    <a:latin typeface="宋体" panose="02010600030101010101" pitchFamily="2" charset="-122"/>
                    <a:ea typeface="宋体" panose="02010600030101010101" pitchFamily="2" charset="-122"/>
                    <a:cs typeface="宋体" panose="02010600030101010101" pitchFamily="2" charset="-122"/>
                  </a:rPr>
                  <a:t>分别表示平面内和平面间跳点的数量</a:t>
                </a:r>
              </a:p>
            </p:txBody>
          </p:sp>
        </mc:Choice>
        <mc:Fallback xmlns="">
          <p:sp>
            <p:nvSpPr>
              <p:cNvPr id="18" name="文本框 17"/>
              <p:cNvSpPr txBox="1">
                <a:spLocks noRot="1" noChangeAspect="1" noMove="1" noResize="1" noEditPoints="1" noAdjustHandles="1" noChangeArrowheads="1" noChangeShapeType="1" noTextEdit="1"/>
              </p:cNvSpPr>
              <p:nvPr/>
            </p:nvSpPr>
            <p:spPr>
              <a:xfrm>
                <a:off x="610235" y="1677035"/>
                <a:ext cx="5031740" cy="1889760"/>
              </a:xfrm>
              <a:prstGeom prst="rect">
                <a:avLst/>
              </a:prstGeom>
              <a:blipFill rotWithShape="1">
                <a:blip r:embed="rId11"/>
                <a:stretch>
                  <a:fillRect/>
                </a:stretch>
              </a:blipFill>
            </p:spPr>
            <p:txBody>
              <a:bodyPr/>
              <a:lstStyle/>
              <a:p>
                <a:r>
                  <a:rPr lang="zh-CN" altLang="en-US">
                    <a:noFill/>
                  </a:rPr>
                  <a:t> </a:t>
                </a:r>
              </a:p>
            </p:txBody>
          </p:sp>
        </mc:Fallback>
      </mc:AlternateContent>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C. ISL Paths：</a:t>
            </a:r>
          </a:p>
        </p:txBody>
      </p:sp>
      <p:pic>
        <p:nvPicPr>
          <p:cNvPr id="2" name="图片 1"/>
          <p:cNvPicPr>
            <a:picLocks noChangeAspect="1"/>
          </p:cNvPicPr>
          <p:nvPr>
            <p:custDataLst>
              <p:tags r:id="rId2"/>
            </p:custDataLst>
          </p:nvPr>
        </p:nvPicPr>
        <p:blipFill>
          <a:blip r:embed="rId12"/>
          <a:stretch>
            <a:fillRect/>
          </a:stretch>
        </p:blipFill>
        <p:spPr>
          <a:xfrm>
            <a:off x="1008380" y="3631565"/>
            <a:ext cx="3924935" cy="2345055"/>
          </a:xfrm>
          <a:prstGeom prst="rect">
            <a:avLst/>
          </a:prstGeom>
        </p:spPr>
      </p:pic>
      <p:sp>
        <p:nvSpPr>
          <p:cNvPr id="3" name="文本框 2"/>
          <p:cNvSpPr txBox="1"/>
          <p:nvPr>
            <p:custDataLst>
              <p:tags r:id="rId3"/>
            </p:custDataLst>
          </p:nvPr>
        </p:nvSpPr>
        <p:spPr>
          <a:xfrm>
            <a:off x="6431915" y="1223010"/>
            <a:ext cx="5756275"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D. Ascending Satellites and Descending Satellites</a:t>
            </a:r>
          </a:p>
        </p:txBody>
      </p:sp>
      <p:sp>
        <p:nvSpPr>
          <p:cNvPr id="7" name="文本框 6"/>
          <p:cNvSpPr txBox="1"/>
          <p:nvPr>
            <p:custDataLst>
              <p:tags r:id="rId4"/>
            </p:custDataLst>
          </p:nvPr>
        </p:nvSpPr>
        <p:spPr>
          <a:xfrm>
            <a:off x="6431915" y="1804035"/>
            <a:ext cx="503174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en-US" altLang="zh-CN" i="1" dirty="0">
                <a:latin typeface="Cambria Math" panose="02040503050406030204" pitchFamily="18" charset="0"/>
                <a:ea typeface="宋体" panose="02010600030101010101" pitchFamily="2" charset="-122"/>
                <a:cs typeface="Cambria Math" panose="02040503050406030204" pitchFamily="18" charset="0"/>
              </a:rPr>
              <a:t> </a:t>
            </a:r>
            <a:r>
              <a:rPr kumimoji="1" lang="en-US" altLang="zh-CN" dirty="0">
                <a:latin typeface="宋体" panose="02010600030101010101" pitchFamily="2" charset="-122"/>
                <a:ea typeface="宋体" panose="02010600030101010101" pitchFamily="2" charset="-122"/>
                <a:cs typeface="宋体" panose="02010600030101010101" pitchFamily="2" charset="-122"/>
              </a:rPr>
              <a:t>相邻升轨和降轨卫星之间的星间ISL</a:t>
            </a:r>
            <a:r>
              <a:rPr kumimoji="1" lang="zh-CN" altLang="en-US" dirty="0">
                <a:latin typeface="宋体" panose="02010600030101010101" pitchFamily="2" charset="-122"/>
                <a:ea typeface="宋体" panose="02010600030101010101" pitchFamily="2" charset="-122"/>
                <a:cs typeface="宋体" panose="02010600030101010101" pitchFamily="2" charset="-122"/>
              </a:rPr>
              <a:t>不存在</a:t>
            </a:r>
            <a:r>
              <a:rPr kumimoji="1" lang="en-US" altLang="zh-CN" dirty="0">
                <a:latin typeface="宋体" panose="02010600030101010101" pitchFamily="2" charset="-122"/>
                <a:ea typeface="宋体" panose="02010600030101010101" pitchFamily="2" charset="-122"/>
                <a:cs typeface="宋体" panose="02010600030101010101" pitchFamily="2" charset="-122"/>
              </a:rPr>
              <a:t>。</a:t>
            </a:r>
          </a:p>
        </p:txBody>
      </p:sp>
      <p:pic>
        <p:nvPicPr>
          <p:cNvPr id="8" name="图片 7"/>
          <p:cNvPicPr>
            <a:picLocks noChangeAspect="1"/>
          </p:cNvPicPr>
          <p:nvPr>
            <p:custDataLst>
              <p:tags r:id="rId5"/>
            </p:custDataLst>
          </p:nvPr>
        </p:nvPicPr>
        <p:blipFill>
          <a:blip r:embed="rId13"/>
          <a:stretch>
            <a:fillRect/>
          </a:stretch>
        </p:blipFill>
        <p:spPr>
          <a:xfrm>
            <a:off x="6812915" y="2301240"/>
            <a:ext cx="4450080" cy="3299460"/>
          </a:xfrm>
          <a:prstGeom prst="rect">
            <a:avLst/>
          </a:prstGeom>
        </p:spPr>
      </p:pic>
      <p:sp>
        <p:nvSpPr>
          <p:cNvPr id="9" name="文本框 8"/>
          <p:cNvSpPr txBox="1"/>
          <p:nvPr/>
        </p:nvSpPr>
        <p:spPr>
          <a:xfrm>
            <a:off x="6234430" y="5791835"/>
            <a:ext cx="539750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Ascending and descending satellites. Ground users are assumed covered by both an ascending and a descending satellite.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7"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8"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9"/>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142490"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ISL</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跳数模型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21</a:t>
            </a:r>
          </a:p>
        </p:txBody>
      </p:sp>
      <p:sp>
        <p:nvSpPr>
          <p:cNvPr id="4" name="文本框 3"/>
          <p:cNvSpPr txBox="1"/>
          <p:nvPr/>
        </p:nvSpPr>
        <p:spPr>
          <a:xfrm>
            <a:off x="5958205" y="4908550"/>
            <a:ext cx="553847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Ground track of a multi-hop path in the constellation network. In this</a:t>
            </a:r>
          </a:p>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case, Hv = 2 and Hh = 2.</a:t>
            </a:r>
          </a:p>
        </p:txBody>
      </p:sp>
      <mc:AlternateContent xmlns:mc="http://schemas.openxmlformats.org/markup-compatibility/2006" xmlns:a14="http://schemas.microsoft.com/office/drawing/2010/main">
        <mc:Choice Requires="a14">
          <p:sp>
            <p:nvSpPr>
              <p:cNvPr id="18" name="文本框 17"/>
              <p:cNvSpPr txBox="1"/>
              <p:nvPr/>
            </p:nvSpPr>
            <p:spPr>
              <a:xfrm>
                <a:off x="610235" y="1677035"/>
                <a:ext cx="5147310" cy="81026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zh-CN" altLang="en-US" dirty="0">
                    <a:latin typeface="宋体" panose="02010600030101010101" pitchFamily="2" charset="-122"/>
                    <a:ea typeface="宋体" panose="02010600030101010101" pitchFamily="2" charset="-122"/>
                    <a:cs typeface="宋体" panose="02010600030101010101" pitchFamily="2" charset="-122"/>
                  </a:rPr>
                  <a:t>卫星的卫星星下点（SSP）由其纬度</a:t>
                </a:r>
                <a14:m>
                  <m:oMath xmlns:m="http://schemas.openxmlformats.org/officeDocument/2006/math">
                    <m:r>
                      <m:rPr>
                        <m:sty m:val="p"/>
                      </m:rPr>
                      <a:rPr kumimoji="1" lang="en-US" altLang="zh-CN" dirty="0">
                        <a:latin typeface="Cambria Math" panose="02040503050406030204" pitchFamily="18" charset="0"/>
                        <a:ea typeface="宋体" panose="02010600030101010101" pitchFamily="2" charset="-122"/>
                        <a:cs typeface="Cambria Math" panose="02040503050406030204" pitchFamily="18" charset="0"/>
                      </a:rPr>
                      <m:t>φ</m:t>
                    </m:r>
                  </m:oMath>
                </a14:m>
                <a:r>
                  <a:rPr kumimoji="1" lang="zh-CN" altLang="en-US" dirty="0">
                    <a:latin typeface="宋体" panose="02010600030101010101" pitchFamily="2" charset="-122"/>
                    <a:ea typeface="宋体" panose="02010600030101010101" pitchFamily="2" charset="-122"/>
                    <a:cs typeface="宋体" panose="02010600030101010101" pitchFamily="2" charset="-122"/>
                  </a:rPr>
                  <a:t>和经度λ表示。在时间t，SSP的位置可以表示为：</a:t>
                </a:r>
              </a:p>
            </p:txBody>
          </p:sp>
        </mc:Choice>
        <mc:Fallback xmlns="">
          <p:sp>
            <p:nvSpPr>
              <p:cNvPr id="18" name="文本框 17"/>
              <p:cNvSpPr txBox="1">
                <a:spLocks noRot="1" noChangeAspect="1" noMove="1" noResize="1" noEditPoints="1" noAdjustHandles="1" noChangeArrowheads="1" noChangeShapeType="1" noTextEdit="1"/>
              </p:cNvSpPr>
              <p:nvPr/>
            </p:nvSpPr>
            <p:spPr>
              <a:xfrm>
                <a:off x="610235" y="1677035"/>
                <a:ext cx="5147310" cy="810260"/>
              </a:xfrm>
              <a:prstGeom prst="rect">
                <a:avLst/>
              </a:prstGeom>
              <a:blipFill rotWithShape="1">
                <a:blip r:embed="rId10"/>
                <a:stretch>
                  <a:fillRect/>
                </a:stretch>
              </a:blipFill>
            </p:spPr>
            <p:txBody>
              <a:bodyPr/>
              <a:lstStyle/>
              <a:p>
                <a:r>
                  <a:rPr lang="zh-CN" altLang="en-US">
                    <a:noFill/>
                  </a:rPr>
                  <a:t> </a:t>
                </a:r>
              </a:p>
            </p:txBody>
          </p:sp>
        </mc:Fallback>
      </mc:AlternateContent>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A. Satellite Ground Location</a:t>
            </a:r>
            <a:r>
              <a:rPr kumimoji="1" lang="zh-CN" dirty="0">
                <a:latin typeface="+mn-ea"/>
              </a:rPr>
              <a:t>：</a:t>
            </a:r>
          </a:p>
        </p:txBody>
      </p:sp>
      <p:pic>
        <p:nvPicPr>
          <p:cNvPr id="3" name="图片 1"/>
          <p:cNvPicPr>
            <a:picLocks noChangeAspect="1"/>
          </p:cNvPicPr>
          <p:nvPr>
            <p:custDataLst>
              <p:tags r:id="rId2"/>
            </p:custDataLst>
          </p:nvPr>
        </p:nvPicPr>
        <p:blipFill>
          <a:blip r:embed="rId11"/>
          <a:stretch>
            <a:fillRect/>
          </a:stretch>
        </p:blipFill>
        <p:spPr>
          <a:xfrm>
            <a:off x="610235" y="2617470"/>
            <a:ext cx="4823460" cy="1337310"/>
          </a:xfrm>
          <a:prstGeom prst="rect">
            <a:avLst/>
          </a:prstGeom>
          <a:noFill/>
          <a:ln>
            <a:noFill/>
          </a:ln>
        </p:spPr>
      </p:pic>
      <p:pic>
        <p:nvPicPr>
          <p:cNvPr id="2" name="图片 1"/>
          <p:cNvPicPr>
            <a:picLocks noChangeAspect="1"/>
          </p:cNvPicPr>
          <p:nvPr>
            <p:custDataLst>
              <p:tags r:id="rId3"/>
            </p:custDataLst>
          </p:nvPr>
        </p:nvPicPr>
        <p:blipFill>
          <a:blip r:embed="rId12"/>
          <a:stretch>
            <a:fillRect/>
          </a:stretch>
        </p:blipFill>
        <p:spPr>
          <a:xfrm>
            <a:off x="6069965" y="1355090"/>
            <a:ext cx="5193030" cy="3342640"/>
          </a:xfrm>
          <a:prstGeom prst="rect">
            <a:avLst/>
          </a:prstGeom>
        </p:spPr>
      </p:pic>
      <mc:AlternateContent xmlns:mc="http://schemas.openxmlformats.org/markup-compatibility/2006" xmlns:a14="http://schemas.microsoft.com/office/drawing/2010/main">
        <mc:Choice Requires="a14">
          <p:sp>
            <p:nvSpPr>
              <p:cNvPr id="7" name="文本框 6"/>
              <p:cNvSpPr txBox="1"/>
              <p:nvPr>
                <p:custDataLst>
                  <p:tags r:id="rId4"/>
                </p:custDataLst>
              </p:nvPr>
            </p:nvSpPr>
            <p:spPr>
              <a:xfrm>
                <a:off x="610235" y="4084955"/>
                <a:ext cx="5147310" cy="188976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u∈[−π，π]为卫星与其升轨节点的相位角，描述了卫星在轨道上的位置。</a:t>
                </a:r>
              </a:p>
              <a:p>
                <a:pPr marL="285750" indent="-285750">
                  <a:lnSpc>
                    <a:spcPct val="130000"/>
                  </a:lnSpc>
                  <a:buFont typeface="Wingdings" panose="05000000000000000000" charset="0"/>
                  <a:buChar char="Ø"/>
                </a:pPr>
                <a:r>
                  <a:rPr kumimoji="1" dirty="0">
                    <a:ea typeface="宋体" panose="02010600030101010101" pitchFamily="2" charset="-122"/>
                  </a:rPr>
                  <a:t>ζ(u)表示卫星到其升轨节点的经度差</a:t>
                </a:r>
              </a:p>
              <a:p>
                <a:pPr marL="285750" indent="-285750">
                  <a:lnSpc>
                    <a:spcPct val="130000"/>
                  </a:lnSpc>
                  <a:buFont typeface="Wingdings" panose="05000000000000000000" charset="0"/>
                  <a:buChar char="Ø"/>
                </a:pP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𝐿</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0</m:t>
                        </m:r>
                      </m:sub>
                    </m:sSub>
                  </m:oMath>
                </a14:m>
                <a:r>
                  <a:rPr kumimoji="1" dirty="0">
                    <a:ea typeface="宋体" panose="02010600030101010101" pitchFamily="2" charset="-122"/>
                  </a:rPr>
                  <a:t>为轨道升轨节点的初始经度</a:t>
                </a:r>
              </a:p>
              <a:p>
                <a:pPr marL="285750" indent="-285750">
                  <a:lnSpc>
                    <a:spcPct val="130000"/>
                  </a:lnSpc>
                  <a:buFont typeface="Wingdings" panose="05000000000000000000" charset="0"/>
                  <a:buChar char="Ø"/>
                </a:pP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𝜔</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𝑒</m:t>
                        </m:r>
                      </m:sub>
                    </m:sSub>
                  </m:oMath>
                </a14:m>
                <a:r>
                  <a:rPr kumimoji="1" dirty="0">
                    <a:ea typeface="宋体" panose="02010600030101010101" pitchFamily="2" charset="-122"/>
                  </a:rPr>
                  <a:t>为地球转速</a:t>
                </a:r>
              </a:p>
            </p:txBody>
          </p:sp>
        </mc:Choice>
        <mc:Fallback xmlns="">
          <p:sp>
            <p:nvSpPr>
              <p:cNvPr id="7" name="文本框 6"/>
              <p:cNvSpPr txBox="1">
                <a:spLocks noRot="1" noChangeAspect="1" noMove="1" noResize="1" noEditPoints="1" noAdjustHandles="1" noChangeArrowheads="1" noChangeShapeType="1" noTextEdit="1"/>
              </p:cNvSpPr>
              <p:nvPr>
                <p:custDataLst>
                  <p:tags r:id="rId13"/>
                </p:custDataLst>
              </p:nvPr>
            </p:nvSpPr>
            <p:spPr>
              <a:xfrm>
                <a:off x="610235" y="4084955"/>
                <a:ext cx="5147310" cy="1889760"/>
              </a:xfrm>
              <a:prstGeom prst="rect">
                <a:avLst/>
              </a:prstGeom>
              <a:blipFill rotWithShape="1">
                <a:blip r:embed="rId14"/>
                <a:stretch>
                  <a:fillRect/>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10"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11"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2"/>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142490"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ISL</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跳数模型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22</a:t>
            </a:r>
          </a:p>
        </p:txBody>
      </p:sp>
      <p:sp>
        <p:nvSpPr>
          <p:cNvPr id="4" name="文本框 3"/>
          <p:cNvSpPr txBox="1"/>
          <p:nvPr/>
        </p:nvSpPr>
        <p:spPr>
          <a:xfrm>
            <a:off x="5958205" y="4908550"/>
            <a:ext cx="553847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Ground track of a multi-hop path in the constellation network. In this</a:t>
            </a:r>
          </a:p>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case, Hv = 2 and Hh = 2.</a:t>
            </a:r>
          </a:p>
        </p:txBody>
      </p:sp>
      <p:sp>
        <p:nvSpPr>
          <p:cNvPr id="18" name="文本框 17"/>
          <p:cNvSpPr txBox="1"/>
          <p:nvPr/>
        </p:nvSpPr>
        <p:spPr>
          <a:xfrm>
            <a:off x="610235" y="1677035"/>
            <a:ext cx="514731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平面间的跳数可以通过</a:t>
            </a:r>
            <a:r>
              <a:rPr kumimoji="1" lang="zh-CN" dirty="0">
                <a:ea typeface="宋体" panose="02010600030101010101" pitchFamily="2" charset="-122"/>
              </a:rPr>
              <a:t>下式计算：</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B.General Model：</a:t>
            </a:r>
          </a:p>
        </p:txBody>
      </p:sp>
      <p:pic>
        <p:nvPicPr>
          <p:cNvPr id="2" name="图片 1"/>
          <p:cNvPicPr>
            <a:picLocks noChangeAspect="1"/>
          </p:cNvPicPr>
          <p:nvPr>
            <p:custDataLst>
              <p:tags r:id="rId2"/>
            </p:custDataLst>
          </p:nvPr>
        </p:nvPicPr>
        <p:blipFill>
          <a:blip r:embed="rId13"/>
          <a:stretch>
            <a:fillRect/>
          </a:stretch>
        </p:blipFill>
        <p:spPr>
          <a:xfrm>
            <a:off x="6069965" y="1355090"/>
            <a:ext cx="5193030" cy="3342640"/>
          </a:xfrm>
          <a:prstGeom prst="rect">
            <a:avLst/>
          </a:prstGeom>
        </p:spPr>
      </p:pic>
      <p:sp>
        <p:nvSpPr>
          <p:cNvPr id="7" name="文本框 6"/>
          <p:cNvSpPr txBox="1"/>
          <p:nvPr>
            <p:custDataLst>
              <p:tags r:id="rId3"/>
            </p:custDataLst>
          </p:nvPr>
        </p:nvSpPr>
        <p:spPr>
          <a:xfrm>
            <a:off x="600075" y="2938145"/>
            <a:ext cx="514731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平面内的跳数可以</a:t>
            </a:r>
            <a:r>
              <a:rPr kumimoji="1" lang="zh-CN" dirty="0">
                <a:ea typeface="宋体" panose="02010600030101010101" pitchFamily="2" charset="-122"/>
              </a:rPr>
              <a:t>通过下式计算：</a:t>
            </a:r>
            <a:endParaRPr kumimoji="1" dirty="0">
              <a:ea typeface="宋体" panose="02010600030101010101" pitchFamily="2" charset="-122"/>
            </a:endParaRPr>
          </a:p>
        </p:txBody>
      </p:sp>
      <p:pic>
        <p:nvPicPr>
          <p:cNvPr id="5" name="图片 4"/>
          <p:cNvPicPr>
            <a:picLocks noChangeAspect="1"/>
          </p:cNvPicPr>
          <p:nvPr>
            <p:custDataLst>
              <p:tags r:id="rId4"/>
            </p:custDataLst>
          </p:nvPr>
        </p:nvPicPr>
        <p:blipFill>
          <a:blip r:embed="rId14"/>
          <a:stretch>
            <a:fillRect/>
          </a:stretch>
        </p:blipFill>
        <p:spPr>
          <a:xfrm>
            <a:off x="610235" y="2258060"/>
            <a:ext cx="4944745" cy="599440"/>
          </a:xfrm>
          <a:prstGeom prst="rect">
            <a:avLst/>
          </a:prstGeom>
        </p:spPr>
      </p:pic>
      <p:pic>
        <p:nvPicPr>
          <p:cNvPr id="8" name="图片 7"/>
          <p:cNvPicPr>
            <a:picLocks noChangeAspect="1"/>
          </p:cNvPicPr>
          <p:nvPr>
            <p:custDataLst>
              <p:tags r:id="rId5"/>
            </p:custDataLst>
          </p:nvPr>
        </p:nvPicPr>
        <p:blipFill>
          <a:blip r:embed="rId15"/>
          <a:stretch>
            <a:fillRect/>
          </a:stretch>
        </p:blipFill>
        <p:spPr>
          <a:xfrm>
            <a:off x="610235" y="3469640"/>
            <a:ext cx="4908550" cy="659765"/>
          </a:xfrm>
          <a:prstGeom prst="rect">
            <a:avLst/>
          </a:prstGeom>
        </p:spPr>
      </p:pic>
      <p:sp>
        <p:nvSpPr>
          <p:cNvPr id="9" name="文本框 8"/>
          <p:cNvSpPr txBox="1"/>
          <p:nvPr>
            <p:custDataLst>
              <p:tags r:id="rId6"/>
            </p:custDataLst>
          </p:nvPr>
        </p:nvSpPr>
        <p:spPr>
          <a:xfrm>
            <a:off x="600075" y="4210050"/>
            <a:ext cx="514731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两个接入卫星之间的总跳数为</a:t>
            </a:r>
            <a:r>
              <a:rPr kumimoji="1" lang="zh-CN" dirty="0">
                <a:ea typeface="宋体" panose="02010600030101010101" pitchFamily="2" charset="-122"/>
              </a:rPr>
              <a:t>：</a:t>
            </a:r>
            <a:endParaRPr kumimoji="1" dirty="0">
              <a:ea typeface="宋体" panose="02010600030101010101" pitchFamily="2" charset="-122"/>
            </a:endParaRPr>
          </a:p>
        </p:txBody>
      </p:sp>
      <p:pic>
        <p:nvPicPr>
          <p:cNvPr id="10" name="图片 9"/>
          <p:cNvPicPr>
            <a:picLocks noChangeAspect="1"/>
          </p:cNvPicPr>
          <p:nvPr>
            <p:custDataLst>
              <p:tags r:id="rId7"/>
            </p:custDataLst>
          </p:nvPr>
        </p:nvPicPr>
        <p:blipFill>
          <a:blip r:embed="rId16"/>
          <a:stretch>
            <a:fillRect/>
          </a:stretch>
        </p:blipFill>
        <p:spPr>
          <a:xfrm>
            <a:off x="610235" y="4812030"/>
            <a:ext cx="4916805" cy="4908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12"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13"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4"/>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142490" cy="46037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ISL</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跳数模型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23</a:t>
            </a:r>
          </a:p>
        </p:txBody>
      </p:sp>
      <p:sp>
        <p:nvSpPr>
          <p:cNvPr id="4" name="文本框 3"/>
          <p:cNvSpPr txBox="1"/>
          <p:nvPr/>
        </p:nvSpPr>
        <p:spPr>
          <a:xfrm>
            <a:off x="6304280" y="5188585"/>
            <a:ext cx="5538470" cy="3708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different path modes： A2A、A2D、D2A和D2D</a:t>
            </a:r>
          </a:p>
        </p:txBody>
      </p:sp>
      <p:sp>
        <p:nvSpPr>
          <p:cNvPr id="18" name="文本框 17"/>
          <p:cNvSpPr txBox="1"/>
          <p:nvPr/>
        </p:nvSpPr>
        <p:spPr>
          <a:xfrm>
            <a:off x="610235" y="1555750"/>
            <a:ext cx="5693410" cy="81026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考虑到一个卫星在不同的</a:t>
            </a:r>
            <a:r>
              <a:rPr kumimoji="1" lang="zh-CN" dirty="0">
                <a:ea typeface="宋体" panose="02010600030101010101" pitchFamily="2" charset="-122"/>
              </a:rPr>
              <a:t>上升（下降）</a:t>
            </a:r>
            <a:r>
              <a:rPr kumimoji="1" dirty="0">
                <a:ea typeface="宋体" panose="02010600030101010101" pitchFamily="2" charset="-122"/>
              </a:rPr>
              <a:t>段和半球，它的u可以被指定为:</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C. Different Path Modes</a:t>
            </a:r>
            <a:r>
              <a:rPr kumimoji="1" lang="zh-CN" dirty="0">
                <a:latin typeface="+mn-ea"/>
              </a:rPr>
              <a:t>：</a:t>
            </a:r>
          </a:p>
        </p:txBody>
      </p:sp>
      <p:sp>
        <p:nvSpPr>
          <p:cNvPr id="7" name="文本框 6"/>
          <p:cNvSpPr txBox="1"/>
          <p:nvPr>
            <p:custDataLst>
              <p:tags r:id="rId2"/>
            </p:custDataLst>
          </p:nvPr>
        </p:nvSpPr>
        <p:spPr>
          <a:xfrm>
            <a:off x="612775" y="5541010"/>
            <a:ext cx="299847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在A2A模式下的总跳数为</a:t>
            </a:r>
            <a:r>
              <a:rPr kumimoji="1" lang="zh-CN" dirty="0">
                <a:ea typeface="宋体" panose="02010600030101010101" pitchFamily="2" charset="-122"/>
              </a:rPr>
              <a:t>：</a:t>
            </a:r>
            <a:endParaRPr kumimoji="1" dirty="0">
              <a:ea typeface="宋体" panose="02010600030101010101" pitchFamily="2" charset="-122"/>
            </a:endParaRPr>
          </a:p>
        </p:txBody>
      </p:sp>
      <p:sp>
        <p:nvSpPr>
          <p:cNvPr id="9" name="文本框 8"/>
          <p:cNvSpPr txBox="1"/>
          <p:nvPr>
            <p:custDataLst>
              <p:tags r:id="rId3"/>
            </p:custDataLst>
          </p:nvPr>
        </p:nvSpPr>
        <p:spPr>
          <a:xfrm>
            <a:off x="612775" y="3293745"/>
            <a:ext cx="514731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例如，在A2A模式下</a:t>
            </a:r>
            <a:r>
              <a:rPr kumimoji="1" lang="zh-CN" dirty="0">
                <a:ea typeface="宋体" panose="02010600030101010101" pitchFamily="2" charset="-122"/>
              </a:rPr>
              <a:t>：</a:t>
            </a:r>
            <a:endParaRPr kumimoji="1" dirty="0">
              <a:ea typeface="宋体" panose="02010600030101010101" pitchFamily="2" charset="-122"/>
            </a:endParaRPr>
          </a:p>
        </p:txBody>
      </p:sp>
      <p:pic>
        <p:nvPicPr>
          <p:cNvPr id="3" name="图片 2"/>
          <p:cNvPicPr>
            <a:picLocks noChangeAspect="1"/>
          </p:cNvPicPr>
          <p:nvPr>
            <p:custDataLst>
              <p:tags r:id="rId4"/>
            </p:custDataLst>
          </p:nvPr>
        </p:nvPicPr>
        <p:blipFill>
          <a:blip r:embed="rId15"/>
          <a:stretch>
            <a:fillRect/>
          </a:stretch>
        </p:blipFill>
        <p:spPr>
          <a:xfrm>
            <a:off x="6645275" y="1424305"/>
            <a:ext cx="4857115" cy="3773170"/>
          </a:xfrm>
          <a:prstGeom prst="rect">
            <a:avLst/>
          </a:prstGeom>
        </p:spPr>
      </p:pic>
      <p:pic>
        <p:nvPicPr>
          <p:cNvPr id="11" name="图片 2"/>
          <p:cNvPicPr>
            <a:picLocks noChangeAspect="1"/>
          </p:cNvPicPr>
          <p:nvPr>
            <p:custDataLst>
              <p:tags r:id="rId5"/>
            </p:custDataLst>
          </p:nvPr>
        </p:nvPicPr>
        <p:blipFill>
          <a:blip r:embed="rId16"/>
          <a:stretch>
            <a:fillRect/>
          </a:stretch>
        </p:blipFill>
        <p:spPr>
          <a:xfrm>
            <a:off x="612775" y="2272665"/>
            <a:ext cx="4305935" cy="974090"/>
          </a:xfrm>
          <a:prstGeom prst="rect">
            <a:avLst/>
          </a:prstGeom>
          <a:noFill/>
          <a:ln>
            <a:noFill/>
          </a:ln>
        </p:spPr>
      </p:pic>
      <p:pic>
        <p:nvPicPr>
          <p:cNvPr id="12" name="图片 3"/>
          <p:cNvPicPr>
            <a:picLocks noChangeAspect="1"/>
          </p:cNvPicPr>
          <p:nvPr>
            <p:custDataLst>
              <p:tags r:id="rId6"/>
            </p:custDataLst>
          </p:nvPr>
        </p:nvPicPr>
        <p:blipFill>
          <a:blip r:embed="rId17"/>
          <a:stretch>
            <a:fillRect/>
          </a:stretch>
        </p:blipFill>
        <p:spPr>
          <a:xfrm>
            <a:off x="612775" y="3709035"/>
            <a:ext cx="3897630" cy="1831340"/>
          </a:xfrm>
          <a:prstGeom prst="rect">
            <a:avLst/>
          </a:prstGeom>
          <a:noFill/>
          <a:ln>
            <a:noFill/>
          </a:ln>
        </p:spPr>
      </p:pic>
      <p:pic>
        <p:nvPicPr>
          <p:cNvPr id="13" name="图片 4"/>
          <p:cNvPicPr>
            <a:picLocks noChangeAspect="1"/>
          </p:cNvPicPr>
          <p:nvPr>
            <p:custDataLst>
              <p:tags r:id="rId7"/>
            </p:custDataLst>
          </p:nvPr>
        </p:nvPicPr>
        <p:blipFill>
          <a:blip r:embed="rId18"/>
          <a:stretch>
            <a:fillRect/>
          </a:stretch>
        </p:blipFill>
        <p:spPr>
          <a:xfrm>
            <a:off x="3611245" y="5558155"/>
            <a:ext cx="3548380" cy="403225"/>
          </a:xfrm>
          <a:prstGeom prst="rect">
            <a:avLst/>
          </a:prstGeom>
          <a:noFill/>
          <a:ln>
            <a:noFill/>
          </a:ln>
        </p:spPr>
      </p:pic>
      <p:sp>
        <p:nvSpPr>
          <p:cNvPr id="14" name="文本框 13"/>
          <p:cNvSpPr txBox="1"/>
          <p:nvPr>
            <p:custDataLst>
              <p:tags r:id="rId8"/>
            </p:custDataLst>
          </p:nvPr>
        </p:nvSpPr>
        <p:spPr>
          <a:xfrm>
            <a:off x="612775" y="5962650"/>
            <a:ext cx="3981450"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lang="zh-CN" dirty="0">
                <a:ea typeface="宋体" panose="02010600030101010101" pitchFamily="2" charset="-122"/>
              </a:rPr>
              <a:t>最终跳数是四种模式中的最小值：</a:t>
            </a:r>
            <a:endParaRPr kumimoji="1" dirty="0">
              <a:ea typeface="宋体" panose="02010600030101010101" pitchFamily="2" charset="-122"/>
            </a:endParaRPr>
          </a:p>
        </p:txBody>
      </p:sp>
      <p:pic>
        <p:nvPicPr>
          <p:cNvPr id="15" name="图片 5"/>
          <p:cNvPicPr>
            <a:picLocks noChangeAspect="1"/>
          </p:cNvPicPr>
          <p:nvPr>
            <p:custDataLst>
              <p:tags r:id="rId9"/>
            </p:custDataLst>
          </p:nvPr>
        </p:nvPicPr>
        <p:blipFill>
          <a:blip r:embed="rId19"/>
          <a:stretch>
            <a:fillRect/>
          </a:stretch>
        </p:blipFill>
        <p:spPr>
          <a:xfrm>
            <a:off x="4594225" y="6029960"/>
            <a:ext cx="4072255" cy="374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9"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10"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1"/>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142490" cy="460375"/>
          </a:xfrm>
          <a:prstGeom prst="rect">
            <a:avLst/>
          </a:prstGeom>
          <a:noFill/>
        </p:spPr>
        <p:txBody>
          <a:bodyPr wrap="none" rtlCol="0">
            <a:spAutoFit/>
          </a:bodyPr>
          <a:lstStyle/>
          <a:p>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ISL</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跳数模型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24</a:t>
            </a:r>
          </a:p>
        </p:txBody>
      </p:sp>
      <p:sp>
        <p:nvSpPr>
          <p:cNvPr id="4" name="文本框 3"/>
          <p:cNvSpPr txBox="1"/>
          <p:nvPr/>
        </p:nvSpPr>
        <p:spPr>
          <a:xfrm>
            <a:off x="6195695" y="5128895"/>
            <a:ext cx="5538470" cy="1209675"/>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Hop-count symmetry. The paths between the four user pairs share</a:t>
            </a:r>
          </a:p>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the same hop-count. The dots represent the potential locations of User 1 or 2.</a:t>
            </a:r>
          </a:p>
          <a:p>
            <a:pPr algn="ctr">
              <a:lnSpc>
                <a:spcPct val="130000"/>
              </a:lnSpc>
            </a:pPr>
            <a:endParaRPr kumimoji="1" lang="zh-CN" altLang="en-US" sz="1400" dirty="0">
              <a:latin typeface="Source Han Sans SC Normal" panose="020B0400000000000000" pitchFamily="34" charset="-128"/>
              <a:ea typeface="Source Han Sans SC Normal" panose="020B0400000000000000" pitchFamily="34" charset="-128"/>
            </a:endParaRP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D. Hop-Count Symmetry</a:t>
            </a:r>
          </a:p>
        </p:txBody>
      </p:sp>
      <mc:AlternateContent xmlns:mc="http://schemas.openxmlformats.org/markup-compatibility/2006" xmlns:a14="http://schemas.microsoft.com/office/drawing/2010/main">
        <mc:Choice Requires="a14">
          <p:sp>
            <p:nvSpPr>
              <p:cNvPr id="7" name="文本框 6"/>
              <p:cNvSpPr txBox="1"/>
              <p:nvPr>
                <p:custDataLst>
                  <p:tags r:id="rId2"/>
                </p:custDataLst>
              </p:nvPr>
            </p:nvSpPr>
            <p:spPr>
              <a:xfrm>
                <a:off x="612775" y="5541010"/>
                <a:ext cx="5648960" cy="810260"/>
              </a:xfrm>
              <a:prstGeom prst="rect">
                <a:avLst/>
              </a:prstGeom>
              <a:noFill/>
            </p:spPr>
            <p:txBody>
              <a:bodyPr wrap="square" rtlCol="0">
                <a:spAutoFit/>
              </a:bodyPr>
              <a:lstStyle/>
              <a:p>
                <a:pPr marL="285750" indent="-285750">
                  <a:lnSpc>
                    <a:spcPct val="130000"/>
                  </a:lnSpc>
                  <a:buFont typeface="Wingdings" panose="05000000000000000000" charset="0"/>
                  <a:buChar char="l"/>
                </a:pPr>
                <a:r>
                  <a:rPr kumimoji="1" lang="zh-CN" dirty="0">
                    <a:ea typeface="宋体" panose="02010600030101010101" pitchFamily="2" charset="-122"/>
                  </a:rPr>
                  <a:t>结论：</a:t>
                </a:r>
                <a:r>
                  <a:rPr kumimoji="1" dirty="0">
                    <a:ea typeface="宋体" panose="02010600030101010101" pitchFamily="2" charset="-122"/>
                  </a:rPr>
                  <a:t>对于一个给定的Walker-Delta星座</a:t>
                </a:r>
                <a:r>
                  <a:rPr kumimoji="1" lang="zh-CN" dirty="0">
                    <a:ea typeface="宋体" panose="02010600030101010101" pitchFamily="2" charset="-122"/>
                  </a:rPr>
                  <a:t>，</a:t>
                </a:r>
                <a:r>
                  <a:rPr kumimoji="1" dirty="0">
                    <a:ea typeface="宋体" panose="02010600030101010101" pitchFamily="2" charset="-122"/>
                  </a:rPr>
                  <a:t>两个地面用户之间的跳数只依赖于</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𝜑</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1</m:t>
                        </m:r>
                      </m:sub>
                    </m:sSub>
                  </m:oMath>
                </a14:m>
                <a:r>
                  <a:rPr kumimoji="1" dirty="0">
                    <a:ea typeface="宋体" panose="02010600030101010101" pitchFamily="2" charset="-122"/>
                  </a:rPr>
                  <a:t>、</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𝜑</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2</m:t>
                        </m:r>
                      </m:sub>
                    </m:sSub>
                  </m:oMath>
                </a14:m>
                <a:r>
                  <a:rPr kumimoji="1" dirty="0">
                    <a:ea typeface="宋体" panose="02010600030101010101" pitchFamily="2" charset="-122"/>
                  </a:rPr>
                  <a:t>和|Δλ|。</a:t>
                </a:r>
              </a:p>
            </p:txBody>
          </p:sp>
        </mc:Choice>
        <mc:Fallback xmlns="">
          <p:sp>
            <p:nvSpPr>
              <p:cNvPr id="7" name="文本框 6"/>
              <p:cNvSpPr txBox="1">
                <a:spLocks noRot="1" noChangeAspect="1" noMove="1" noResize="1" noEditPoints="1" noAdjustHandles="1" noChangeArrowheads="1" noChangeShapeType="1" noTextEdit="1"/>
              </p:cNvSpPr>
              <p:nvPr>
                <p:custDataLst>
                  <p:tags r:id="rId12"/>
                </p:custDataLst>
              </p:nvPr>
            </p:nvSpPr>
            <p:spPr>
              <a:xfrm>
                <a:off x="612775" y="5541010"/>
                <a:ext cx="5648960" cy="810260"/>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3"/>
                </p:custDataLst>
              </p:nvPr>
            </p:nvSpPr>
            <p:spPr>
              <a:xfrm>
                <a:off x="610235" y="3108325"/>
                <a:ext cx="5086985"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H独立于</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𝜆</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1</m:t>
                        </m:r>
                      </m:sub>
                    </m:sSub>
                  </m:oMath>
                </a14:m>
                <a:r>
                  <a:rPr kumimoji="1" dirty="0">
                    <a:ea typeface="宋体" panose="02010600030101010101" pitchFamily="2" charset="-122"/>
                  </a:rPr>
                  <a:t>和</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𝜆</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2</m:t>
                        </m:r>
                      </m:sub>
                    </m:sSub>
                  </m:oMath>
                </a14:m>
                <a:r>
                  <a:rPr kumimoji="1" dirty="0">
                    <a:ea typeface="宋体" panose="02010600030101010101" pitchFamily="2" charset="-122"/>
                  </a:rPr>
                  <a:t>，而只依赖于Δλ = </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𝜆</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2</m:t>
                        </m:r>
                      </m:sub>
                    </m:sSub>
                  </m:oMath>
                </a14:m>
                <a:r>
                  <a:rPr kumimoji="1" dirty="0">
                    <a:ea typeface="宋体" panose="02010600030101010101" pitchFamily="2" charset="-122"/>
                  </a:rPr>
                  <a:t>−</a:t>
                </a:r>
                <a14:m>
                  <m:oMath xmlns:m="http://schemas.openxmlformats.org/officeDocument/2006/math">
                    <m:sSub>
                      <m:sSubPr>
                        <m:ctrlPr>
                          <a:rPr kumimoji="1" lang="en-US"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i="1" dirty="0">
                            <a:latin typeface="Cambria Math" panose="02040503050406030204" pitchFamily="18" charset="0"/>
                            <a:ea typeface="宋体" panose="02010600030101010101" pitchFamily="2" charset="-122"/>
                            <a:cs typeface="Cambria Math" panose="02040503050406030204" pitchFamily="18" charset="0"/>
                          </a:rPr>
                          <m:t>𝜆</m:t>
                        </m:r>
                      </m:e>
                      <m:sub>
                        <m:r>
                          <a:rPr kumimoji="1" lang="en-US" i="1" dirty="0">
                            <a:latin typeface="Cambria Math" panose="02040503050406030204" pitchFamily="18" charset="0"/>
                            <a:ea typeface="宋体" panose="02010600030101010101" pitchFamily="2" charset="-122"/>
                            <a:cs typeface="Cambria Math" panose="02040503050406030204" pitchFamily="18" charset="0"/>
                          </a:rPr>
                          <m:t>1</m:t>
                        </m:r>
                      </m:sub>
                    </m:sSub>
                  </m:oMath>
                </a14:m>
                <a:r>
                  <a:rPr kumimoji="1" dirty="0">
                    <a:ea typeface="宋体" panose="02010600030101010101" pitchFamily="2" charset="-122"/>
                  </a:rPr>
                  <a:t>。</a:t>
                </a:r>
              </a:p>
            </p:txBody>
          </p:sp>
        </mc:Choice>
        <mc:Fallback xmlns="">
          <p:sp>
            <p:nvSpPr>
              <p:cNvPr id="9" name="文本框 8"/>
              <p:cNvSpPr txBox="1">
                <a:spLocks noRot="1" noChangeAspect="1" noMove="1" noResize="1" noEditPoints="1" noAdjustHandles="1" noChangeArrowheads="1" noChangeShapeType="1" noTextEdit="1"/>
              </p:cNvSpPr>
              <p:nvPr>
                <p:custDataLst>
                  <p:tags r:id="rId14"/>
                </p:custDataLst>
              </p:nvPr>
            </p:nvSpPr>
            <p:spPr>
              <a:xfrm>
                <a:off x="610235" y="3108325"/>
                <a:ext cx="5086985" cy="450850"/>
              </a:xfrm>
              <a:prstGeom prst="rect">
                <a:avLst/>
              </a:prstGeom>
              <a:blipFill rotWithShape="1">
                <a:blip r:embed="rId15"/>
                <a:stretch>
                  <a:fillRect/>
                </a:stretch>
              </a:blipFill>
            </p:spPr>
            <p:txBody>
              <a:bodyPr/>
              <a:lstStyle/>
              <a:p>
                <a:r>
                  <a:rPr lang="zh-CN" altLang="en-US">
                    <a:noFill/>
                  </a:rPr>
                  <a:t> </a:t>
                </a:r>
              </a:p>
            </p:txBody>
          </p:sp>
        </mc:Fallback>
      </mc:AlternateContent>
      <p:pic>
        <p:nvPicPr>
          <p:cNvPr id="2" name="图片 1"/>
          <p:cNvPicPr>
            <a:picLocks noChangeAspect="1"/>
          </p:cNvPicPr>
          <p:nvPr>
            <p:custDataLst>
              <p:tags r:id="rId4"/>
            </p:custDataLst>
          </p:nvPr>
        </p:nvPicPr>
        <p:blipFill>
          <a:blip r:embed="rId16"/>
          <a:stretch>
            <a:fillRect/>
          </a:stretch>
        </p:blipFill>
        <p:spPr>
          <a:xfrm>
            <a:off x="612775" y="1548765"/>
            <a:ext cx="3839210" cy="1431290"/>
          </a:xfrm>
          <a:prstGeom prst="rect">
            <a:avLst/>
          </a:prstGeom>
        </p:spPr>
      </p:pic>
      <p:pic>
        <p:nvPicPr>
          <p:cNvPr id="5" name="图片 4"/>
          <p:cNvPicPr>
            <a:picLocks noChangeAspect="1"/>
          </p:cNvPicPr>
          <p:nvPr>
            <p:custDataLst>
              <p:tags r:id="rId5"/>
            </p:custDataLst>
          </p:nvPr>
        </p:nvPicPr>
        <p:blipFill>
          <a:blip r:embed="rId17"/>
          <a:stretch>
            <a:fillRect/>
          </a:stretch>
        </p:blipFill>
        <p:spPr>
          <a:xfrm>
            <a:off x="6285865" y="1604645"/>
            <a:ext cx="5358765" cy="3409315"/>
          </a:xfrm>
          <a:prstGeom prst="rect">
            <a:avLst/>
          </a:prstGeom>
        </p:spPr>
      </p:pic>
      <p:pic>
        <p:nvPicPr>
          <p:cNvPr id="8" name="图片 7"/>
          <p:cNvPicPr>
            <a:picLocks noChangeAspect="1"/>
          </p:cNvPicPr>
          <p:nvPr>
            <p:custDataLst>
              <p:tags r:id="rId6"/>
            </p:custDataLst>
          </p:nvPr>
        </p:nvPicPr>
        <p:blipFill>
          <a:blip r:embed="rId18"/>
          <a:stretch>
            <a:fillRect/>
          </a:stretch>
        </p:blipFill>
        <p:spPr>
          <a:xfrm>
            <a:off x="610235" y="3688080"/>
            <a:ext cx="4197350" cy="17805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8"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9"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0"/>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pPr algn="l"/>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25</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A. Model Verification</a:t>
            </a:r>
            <a:r>
              <a:rPr kumimoji="1" lang="zh-CN" dirty="0">
                <a:latin typeface="+mn-ea"/>
              </a:rPr>
              <a:t>：</a:t>
            </a:r>
          </a:p>
        </p:txBody>
      </p:sp>
      <p:sp>
        <p:nvSpPr>
          <p:cNvPr id="7" name="文本框 6"/>
          <p:cNvSpPr txBox="1"/>
          <p:nvPr>
            <p:custDataLst>
              <p:tags r:id="rId2"/>
            </p:custDataLst>
          </p:nvPr>
        </p:nvSpPr>
        <p:spPr>
          <a:xfrm>
            <a:off x="610235" y="1576705"/>
            <a:ext cx="3382645" cy="450850"/>
          </a:xfrm>
          <a:prstGeom prst="rect">
            <a:avLst/>
          </a:prstGeom>
          <a:noFill/>
        </p:spPr>
        <p:txBody>
          <a:bodyPr wrap="square" rtlCol="0">
            <a:spAutoFit/>
          </a:bodyPr>
          <a:lstStyle/>
          <a:p>
            <a:pPr marL="285750" indent="-285750">
              <a:lnSpc>
                <a:spcPct val="130000"/>
              </a:lnSpc>
              <a:buFont typeface="Wingdings" panose="05000000000000000000" charset="0"/>
              <a:buChar char="Ø"/>
            </a:pPr>
            <a:r>
              <a:rPr kumimoji="1" dirty="0">
                <a:ea typeface="宋体" panose="02010600030101010101" pitchFamily="2" charset="-122"/>
              </a:rPr>
              <a:t>不同星座的模型误差比较</a:t>
            </a:r>
          </a:p>
        </p:txBody>
      </p:sp>
      <p:pic>
        <p:nvPicPr>
          <p:cNvPr id="5" name="图片 4"/>
          <p:cNvPicPr>
            <a:picLocks noChangeAspect="1"/>
          </p:cNvPicPr>
          <p:nvPr>
            <p:custDataLst>
              <p:tags r:id="rId3"/>
            </p:custDataLst>
          </p:nvPr>
        </p:nvPicPr>
        <p:blipFill>
          <a:blip r:embed="rId11"/>
          <a:stretch>
            <a:fillRect/>
          </a:stretch>
        </p:blipFill>
        <p:spPr>
          <a:xfrm>
            <a:off x="133350" y="2155825"/>
            <a:ext cx="7990840" cy="1835785"/>
          </a:xfrm>
          <a:prstGeom prst="rect">
            <a:avLst/>
          </a:prstGeom>
        </p:spPr>
      </p:pic>
      <p:pic>
        <p:nvPicPr>
          <p:cNvPr id="8" name="图片 7"/>
          <p:cNvPicPr>
            <a:picLocks noChangeAspect="1"/>
          </p:cNvPicPr>
          <p:nvPr>
            <p:custDataLst>
              <p:tags r:id="rId4"/>
            </p:custDataLst>
          </p:nvPr>
        </p:nvPicPr>
        <p:blipFill>
          <a:blip r:embed="rId12"/>
          <a:stretch>
            <a:fillRect/>
          </a:stretch>
        </p:blipFill>
        <p:spPr>
          <a:xfrm>
            <a:off x="8178800" y="1758950"/>
            <a:ext cx="3916680" cy="2811780"/>
          </a:xfrm>
          <a:prstGeom prst="rect">
            <a:avLst/>
          </a:prstGeom>
        </p:spPr>
      </p:pic>
      <p:sp>
        <p:nvSpPr>
          <p:cNvPr id="10" name="文本框 9"/>
          <p:cNvSpPr txBox="1"/>
          <p:nvPr>
            <p:custDataLst>
              <p:tags r:id="rId5"/>
            </p:custDataLst>
          </p:nvPr>
        </p:nvSpPr>
        <p:spPr>
          <a:xfrm>
            <a:off x="610235" y="4600575"/>
            <a:ext cx="6966585" cy="1529715"/>
          </a:xfrm>
          <a:prstGeom prst="rect">
            <a:avLst/>
          </a:prstGeom>
          <a:noFill/>
          <a:ln w="15875" cmpd="sng">
            <a:solidFill>
              <a:schemeClr val="accent1">
                <a:shade val="50000"/>
              </a:schemeClr>
            </a:solidFill>
            <a:prstDash val="sysDot"/>
          </a:ln>
        </p:spPr>
        <p:txBody>
          <a:bodyPr wrap="square" rtlCol="0">
            <a:spAutoFit/>
          </a:bodyPr>
          <a:lstStyle/>
          <a:p>
            <a:pPr marL="285750" indent="-285750">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相对跳数误差随着星座卫星数量的增加而减小。</a:t>
            </a:r>
          </a:p>
          <a:p>
            <a:pPr marL="285750" indent="-285750">
              <a:lnSpc>
                <a:spcPct val="130000"/>
              </a:lnSpc>
              <a:buFont typeface="Arial" panose="020B0604020202020204" pitchFamily="34" charset="0"/>
              <a:buChar char="•"/>
            </a:pPr>
            <a:r>
              <a:rPr kumimoji="1" dirty="0">
                <a:ea typeface="宋体" panose="02010600030101010101" pitchFamily="2" charset="-122"/>
              </a:rPr>
              <a:t>随着星座大小的增加，模拟需要花费数十到数千分钟才能获得结果。然而，所提出的方法平均只需要16.2 s即可提供结果，并且时间成本与卫星数量无关。</a:t>
            </a:r>
          </a:p>
        </p:txBody>
      </p:sp>
      <p:cxnSp>
        <p:nvCxnSpPr>
          <p:cNvPr id="11" name="直接箭头连接符 10"/>
          <p:cNvCxnSpPr>
            <a:stCxn id="5" idx="2"/>
            <a:endCxn id="10" idx="0"/>
          </p:cNvCxnSpPr>
          <p:nvPr/>
        </p:nvCxnSpPr>
        <p:spPr>
          <a:xfrm flipH="1">
            <a:off x="4093845" y="3991610"/>
            <a:ext cx="34925" cy="6089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73990" y="3366770"/>
            <a:ext cx="7935595" cy="629920"/>
          </a:xfrm>
          <a:prstGeom prst="rect">
            <a:avLst/>
          </a:prstGeom>
          <a:noFill/>
          <a:ln w="12700" cmpd="sng">
            <a:solidFill>
              <a:schemeClr val="accent1">
                <a:shade val="50000"/>
              </a:schemeClr>
            </a:solidFill>
            <a:prstDash val="solid"/>
          </a:ln>
        </p:spPr>
        <p:txBody>
          <a:bodyPr wrap="none" rtlCol="0">
            <a:noAutofit/>
          </a:bodyPr>
          <a:lstStyle/>
          <a:p>
            <a:pPr algn="ctr">
              <a:lnSpc>
                <a:spcPct val="130000"/>
              </a:lnSpc>
            </a:pPr>
            <a:endParaRPr kumimoji="1" lang="zh-CN" altLang="en-US" sz="1200" dirty="0">
              <a:latin typeface="Source Han Sans SC Normal" panose="020B0400000000000000" pitchFamily="34" charset="-128"/>
              <a:ea typeface="Source Han Sans SC Normal" panose="020B0400000000000000"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8"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9"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10"/>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26</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A. Model Verification</a:t>
            </a:r>
            <a:r>
              <a:rPr kumimoji="1" lang="zh-CN" dirty="0">
                <a:latin typeface="+mn-ea"/>
              </a:rPr>
              <a:t>：</a:t>
            </a:r>
          </a:p>
        </p:txBody>
      </p:sp>
      <p:sp>
        <p:nvSpPr>
          <p:cNvPr id="10" name="文本框 9"/>
          <p:cNvSpPr txBox="1"/>
          <p:nvPr>
            <p:custDataLst>
              <p:tags r:id="rId2"/>
            </p:custDataLst>
          </p:nvPr>
        </p:nvSpPr>
        <p:spPr>
          <a:xfrm>
            <a:off x="125095" y="2471420"/>
            <a:ext cx="1296035" cy="2530475"/>
          </a:xfrm>
          <a:prstGeom prst="rect">
            <a:avLst/>
          </a:prstGeom>
          <a:noFill/>
          <a:ln w="15875" cmpd="sng">
            <a:solidFill>
              <a:schemeClr val="accent1">
                <a:shade val="50000"/>
              </a:schemeClr>
            </a:solidFill>
            <a:prstDash val="sysDot"/>
          </a:ln>
        </p:spPr>
        <p:txBody>
          <a:bodyPr wrap="square" rtlCol="0">
            <a:noAutofit/>
          </a:bodyPr>
          <a:lstStyle/>
          <a:p>
            <a:pPr indent="0">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在地理空间上没有显著差异；因此，该方法适用于整个网络。</a:t>
            </a:r>
          </a:p>
        </p:txBody>
      </p:sp>
      <p:pic>
        <p:nvPicPr>
          <p:cNvPr id="3" name="图片 2"/>
          <p:cNvPicPr>
            <a:picLocks noChangeAspect="1"/>
          </p:cNvPicPr>
          <p:nvPr>
            <p:custDataLst>
              <p:tags r:id="rId3"/>
            </p:custDataLst>
          </p:nvPr>
        </p:nvPicPr>
        <p:blipFill>
          <a:blip r:embed="rId11"/>
          <a:stretch>
            <a:fillRect/>
          </a:stretch>
        </p:blipFill>
        <p:spPr>
          <a:xfrm>
            <a:off x="1813560" y="2024380"/>
            <a:ext cx="3558540" cy="3246120"/>
          </a:xfrm>
          <a:prstGeom prst="rect">
            <a:avLst/>
          </a:prstGeom>
        </p:spPr>
      </p:pic>
      <p:sp>
        <p:nvSpPr>
          <p:cNvPr id="4" name="文本框 3"/>
          <p:cNvSpPr txBox="1"/>
          <p:nvPr/>
        </p:nvSpPr>
        <p:spPr>
          <a:xfrm>
            <a:off x="610235" y="5344160"/>
            <a:ext cx="5329555" cy="570865"/>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Hop-count error variation with user location (the error bar indicates the</a:t>
            </a:r>
          </a:p>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mean of absolute error between the proposed method and simulation results).</a:t>
            </a:r>
          </a:p>
        </p:txBody>
      </p:sp>
      <p:pic>
        <p:nvPicPr>
          <p:cNvPr id="9" name="图片 8"/>
          <p:cNvPicPr>
            <a:picLocks noChangeAspect="1"/>
          </p:cNvPicPr>
          <p:nvPr>
            <p:custDataLst>
              <p:tags r:id="rId4"/>
            </p:custDataLst>
          </p:nvPr>
        </p:nvPicPr>
        <p:blipFill>
          <a:blip r:embed="rId12"/>
          <a:stretch>
            <a:fillRect/>
          </a:stretch>
        </p:blipFill>
        <p:spPr>
          <a:xfrm>
            <a:off x="5881370" y="2031365"/>
            <a:ext cx="3604260" cy="3237865"/>
          </a:xfrm>
          <a:prstGeom prst="rect">
            <a:avLst/>
          </a:prstGeom>
        </p:spPr>
      </p:pic>
      <p:cxnSp>
        <p:nvCxnSpPr>
          <p:cNvPr id="13" name="直接箭头连接符 12"/>
          <p:cNvCxnSpPr>
            <a:stCxn id="9" idx="3"/>
            <a:endCxn id="15" idx="1"/>
          </p:cNvCxnSpPr>
          <p:nvPr/>
        </p:nvCxnSpPr>
        <p:spPr>
          <a:xfrm flipV="1">
            <a:off x="9485630" y="3580130"/>
            <a:ext cx="445770" cy="70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9931400" y="2670175"/>
            <a:ext cx="1296035" cy="1819910"/>
          </a:xfrm>
          <a:prstGeom prst="rect">
            <a:avLst/>
          </a:prstGeom>
          <a:noFill/>
          <a:ln w="15875" cmpd="sng">
            <a:solidFill>
              <a:schemeClr val="accent1">
                <a:shade val="50000"/>
              </a:schemeClr>
            </a:solidFill>
            <a:prstDash val="sysDot"/>
          </a:ln>
        </p:spPr>
        <p:txBody>
          <a:bodyPr wrap="square" rtlCol="0">
            <a:noAutofit/>
          </a:bodyPr>
          <a:lstStyle/>
          <a:p>
            <a:pPr indent="0">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跳数随时间保持稳定，且变化不超过一跳。</a:t>
            </a:r>
          </a:p>
        </p:txBody>
      </p:sp>
      <p:cxnSp>
        <p:nvCxnSpPr>
          <p:cNvPr id="16" name="直接箭头连接符 15"/>
          <p:cNvCxnSpPr>
            <a:stCxn id="3" idx="1"/>
          </p:cNvCxnSpPr>
          <p:nvPr/>
        </p:nvCxnSpPr>
        <p:spPr>
          <a:xfrm flipH="1">
            <a:off x="1421130" y="3647440"/>
            <a:ext cx="392430" cy="15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790565" y="5344160"/>
            <a:ext cx="4050030" cy="330835"/>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Variation of the hop-count between two specific users.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27</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B. Hop-Count Distribution</a:t>
            </a:r>
            <a:r>
              <a:rPr kumimoji="1" lang="zh-CN" dirty="0">
                <a:latin typeface="+mn-ea"/>
              </a:rPr>
              <a:t>：</a:t>
            </a:r>
          </a:p>
        </p:txBody>
      </p:sp>
      <p:sp>
        <p:nvSpPr>
          <p:cNvPr id="10" name="文本框 9"/>
          <p:cNvSpPr txBox="1"/>
          <p:nvPr>
            <p:custDataLst>
              <p:tags r:id="rId2"/>
            </p:custDataLst>
          </p:nvPr>
        </p:nvSpPr>
        <p:spPr>
          <a:xfrm>
            <a:off x="704215" y="1720850"/>
            <a:ext cx="3361055" cy="1557655"/>
          </a:xfrm>
          <a:prstGeom prst="rect">
            <a:avLst/>
          </a:prstGeom>
          <a:noFill/>
          <a:ln w="15875" cmpd="sng">
            <a:solidFill>
              <a:schemeClr val="accent1">
                <a:shade val="50000"/>
              </a:schemeClr>
            </a:solidFill>
            <a:prstDash val="sysDot"/>
          </a:ln>
        </p:spPr>
        <p:txBody>
          <a:bodyPr wrap="square" rtlCol="0">
            <a:noAutofit/>
          </a:bodyPr>
          <a:lstStyle/>
          <a:p>
            <a:pPr marL="285750" indent="-285750">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当用户1为20◦N时，用户1南端的用户2需要最大跳数28才能访问用户1，而平均跳计数为12.21。</a:t>
            </a:r>
          </a:p>
          <a:p>
            <a:pPr indent="0">
              <a:lnSpc>
                <a:spcPct val="130000"/>
              </a:lnSpc>
              <a:buFont typeface="Arial" panose="020B0604020202020204" pitchFamily="34" charset="0"/>
              <a:buNone/>
            </a:pPr>
            <a:endParaRPr kumimoji="1" lang="zh-CN" altLang="en-US"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7" name="文本框 16"/>
          <p:cNvSpPr txBox="1"/>
          <p:nvPr/>
        </p:nvSpPr>
        <p:spPr>
          <a:xfrm>
            <a:off x="6562725" y="5688965"/>
            <a:ext cx="4050030" cy="330835"/>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 Hop-distribution between two users.</a:t>
            </a:r>
          </a:p>
        </p:txBody>
      </p:sp>
      <p:pic>
        <p:nvPicPr>
          <p:cNvPr id="2" name="图片 1"/>
          <p:cNvPicPr>
            <a:picLocks noChangeAspect="1"/>
          </p:cNvPicPr>
          <p:nvPr>
            <p:custDataLst>
              <p:tags r:id="rId3"/>
            </p:custDataLst>
          </p:nvPr>
        </p:nvPicPr>
        <p:blipFill>
          <a:blip r:embed="rId9"/>
          <a:stretch>
            <a:fillRect/>
          </a:stretch>
        </p:blipFill>
        <p:spPr>
          <a:xfrm>
            <a:off x="6194425" y="1106170"/>
            <a:ext cx="5111750" cy="4368165"/>
          </a:xfrm>
          <a:prstGeom prst="rect">
            <a:avLst/>
          </a:prstGeom>
        </p:spPr>
      </p:pic>
      <p:sp>
        <p:nvSpPr>
          <p:cNvPr id="5" name="文本框 4"/>
          <p:cNvSpPr txBox="1"/>
          <p:nvPr/>
        </p:nvSpPr>
        <p:spPr>
          <a:xfrm>
            <a:off x="610235" y="3837305"/>
            <a:ext cx="5375275" cy="1514475"/>
          </a:xfrm>
          <a:prstGeom prst="rect">
            <a:avLst/>
          </a:prstGeom>
          <a:noFill/>
          <a:ln w="15875" cmpd="sng">
            <a:solidFill>
              <a:schemeClr val="accent1">
                <a:shade val="50000"/>
              </a:schemeClr>
            </a:solidFill>
            <a:prstDash val="sysDot"/>
          </a:ln>
        </p:spPr>
        <p:txBody>
          <a:bodyPr wrap="square" rtlCol="0" anchor="t">
            <a:noAutofit/>
          </a:bodyPr>
          <a:lstStyle/>
          <a:p>
            <a:pPr marL="285750" indent="-285750" algn="just">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如果用户2位于位置A或B，尽管它们与用户1的地理距离相似，但是位置B需要更多的中继来访问用户1，因此，B也可能具有比</a:t>
            </a:r>
            <a:r>
              <a:rPr kumimoji="1" lang="en-US" altLang="zh-CN" dirty="0">
                <a:latin typeface="宋体" panose="02010600030101010101" pitchFamily="2" charset="-122"/>
                <a:ea typeface="宋体" panose="02010600030101010101" pitchFamily="2" charset="-122"/>
                <a:cs typeface="宋体" panose="02010600030101010101" pitchFamily="2" charset="-122"/>
                <a:sym typeface="+mn-ea"/>
              </a:rPr>
              <a:t>A</a:t>
            </a: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更高的延迟。</a:t>
            </a:r>
          </a:p>
          <a:p>
            <a:pPr marL="285750" indent="-285750" algn="just">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北部地区的跳数明显高于其他地区。</a:t>
            </a:r>
          </a:p>
          <a:p>
            <a:pPr indent="0" algn="ctr">
              <a:lnSpc>
                <a:spcPct val="130000"/>
              </a:lnSpc>
              <a:buFont typeface="Arial" panose="020B0604020202020204" pitchFamily="34" charset="0"/>
              <a:buNone/>
            </a:pPr>
            <a:endParaRPr kumimoji="1" lang="zh-CN" altLang="en-US" dirty="0">
              <a:latin typeface="宋体" panose="02010600030101010101" pitchFamily="2" charset="-122"/>
              <a:ea typeface="宋体" panose="02010600030101010101" pitchFamily="2" charset="-122"/>
              <a:cs typeface="宋体" panose="02010600030101010101" pitchFamily="2" charset="-122"/>
              <a:sym typeface="+mn-ea"/>
            </a:endParaRPr>
          </a:p>
          <a:p>
            <a:pPr indent="0" algn="ctr">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 </a:t>
            </a:r>
            <a:endParaRPr kumimoji="1"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7" name="直接箭头连接符 6"/>
          <p:cNvCxnSpPr>
            <a:endCxn id="10" idx="3"/>
          </p:cNvCxnSpPr>
          <p:nvPr/>
        </p:nvCxnSpPr>
        <p:spPr>
          <a:xfrm flipH="1">
            <a:off x="4065270" y="1834515"/>
            <a:ext cx="2299335" cy="665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endCxn id="5" idx="3"/>
          </p:cNvCxnSpPr>
          <p:nvPr/>
        </p:nvCxnSpPr>
        <p:spPr>
          <a:xfrm flipH="1">
            <a:off x="5985510" y="4166870"/>
            <a:ext cx="744220" cy="4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28</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C. Different Path Modes</a:t>
            </a:r>
            <a:r>
              <a:rPr kumimoji="1" lang="zh-CN" dirty="0">
                <a:latin typeface="+mn-ea"/>
              </a:rPr>
              <a:t>：</a:t>
            </a:r>
          </a:p>
        </p:txBody>
      </p:sp>
      <p:sp>
        <p:nvSpPr>
          <p:cNvPr id="17" name="文本框 16"/>
          <p:cNvSpPr txBox="1"/>
          <p:nvPr/>
        </p:nvSpPr>
        <p:spPr>
          <a:xfrm>
            <a:off x="6562725" y="5688965"/>
            <a:ext cx="4050030" cy="330835"/>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 </a:t>
            </a:r>
          </a:p>
        </p:txBody>
      </p:sp>
      <p:sp>
        <p:nvSpPr>
          <p:cNvPr id="5" name="文本框 4"/>
          <p:cNvSpPr txBox="1"/>
          <p:nvPr/>
        </p:nvSpPr>
        <p:spPr>
          <a:xfrm>
            <a:off x="527685" y="3309620"/>
            <a:ext cx="5375275" cy="1514475"/>
          </a:xfrm>
          <a:prstGeom prst="rect">
            <a:avLst/>
          </a:prstGeom>
          <a:noFill/>
          <a:ln w="15875" cmpd="sng">
            <a:solidFill>
              <a:schemeClr val="accent1">
                <a:shade val="50000"/>
              </a:schemeClr>
            </a:solidFill>
            <a:prstDash val="sysDot"/>
          </a:ln>
        </p:spPr>
        <p:txBody>
          <a:bodyPr wrap="square" rtlCol="0" anchor="t">
            <a:noAutofit/>
          </a:bodyPr>
          <a:lstStyle/>
          <a:p>
            <a:pPr marL="285750" indent="-285750" algn="just">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两个用户使用升轨卫星提供服务，用户1到用户2所需的跳数为9（6个平面间+3平面内跳）。然而，当用户2切换到附近的降轨卫星时，所需的跳数变成23（3个平面间+ 20平面内跳）。</a:t>
            </a:r>
          </a:p>
          <a:p>
            <a:pPr indent="0" algn="ctr">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 </a:t>
            </a:r>
            <a:endParaRPr kumimoji="1" lang="zh-CN" altLang="en-US" sz="1200" dirty="0">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8" name="直接箭头连接符 7"/>
          <p:cNvCxnSpPr>
            <a:endCxn id="5" idx="3"/>
          </p:cNvCxnSpPr>
          <p:nvPr/>
        </p:nvCxnSpPr>
        <p:spPr>
          <a:xfrm flipH="1">
            <a:off x="5902960" y="3639185"/>
            <a:ext cx="744220" cy="427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10235" y="1546860"/>
            <a:ext cx="5080000" cy="922020"/>
          </a:xfrm>
          <a:prstGeom prst="rect">
            <a:avLst/>
          </a:prstGeom>
          <a:noFill/>
          <a:ln w="9525">
            <a:noFill/>
          </a:ln>
        </p:spPr>
        <p:txBody>
          <a:bodyPr>
            <a:spAutoFit/>
          </a:bodyPr>
          <a:lstStyle/>
          <a:p>
            <a:pPr marL="285750" indent="-285750">
              <a:buFont typeface="Wingdings" panose="05000000000000000000" charset="0"/>
              <a:buChar char="Ø"/>
            </a:pPr>
            <a:r>
              <a:rPr lang="zh-CN" b="0">
                <a:solidFill>
                  <a:srgbClr val="000000"/>
                </a:solidFill>
                <a:ea typeface="宋体" panose="02010600030101010101" pitchFamily="2" charset="-122"/>
              </a:rPr>
              <a:t>当一个用户被多个卫星覆盖时，当为该用户更改接入卫星时，</a:t>
            </a:r>
            <a:r>
              <a:rPr lang="en-US" b="0">
                <a:solidFill>
                  <a:srgbClr val="000000"/>
                </a:solidFill>
                <a:latin typeface="Calibri" panose="020F0502020204030204" charset="0"/>
                <a:ea typeface="宋体" panose="02010600030101010101" pitchFamily="2" charset="-122"/>
                <a:cs typeface="Times New Roman" panose="02020603050405020304" charset="0"/>
              </a:rPr>
              <a:t>ISL</a:t>
            </a:r>
            <a:r>
              <a:rPr lang="zh-CN" b="0">
                <a:solidFill>
                  <a:srgbClr val="000000"/>
                </a:solidFill>
                <a:ea typeface="宋体" panose="02010600030101010101" pitchFamily="2" charset="-122"/>
              </a:rPr>
              <a:t>路由和相应的跳数可能会有很大的不同。</a:t>
            </a:r>
            <a:endParaRPr lang="zh-CN" altLang="en-US" b="0">
              <a:solidFill>
                <a:srgbClr val="000000"/>
              </a:solidFill>
              <a:ea typeface="宋体" panose="02010600030101010101" pitchFamily="2" charset="-122"/>
            </a:endParaRPr>
          </a:p>
        </p:txBody>
      </p:sp>
      <p:pic>
        <p:nvPicPr>
          <p:cNvPr id="3" name="图片 2"/>
          <p:cNvPicPr>
            <a:picLocks noChangeAspect="1"/>
          </p:cNvPicPr>
          <p:nvPr>
            <p:custDataLst>
              <p:tags r:id="rId2"/>
            </p:custDataLst>
          </p:nvPr>
        </p:nvPicPr>
        <p:blipFill>
          <a:blip r:embed="rId8"/>
          <a:stretch>
            <a:fillRect/>
          </a:stretch>
        </p:blipFill>
        <p:spPr>
          <a:xfrm>
            <a:off x="6346190" y="1328420"/>
            <a:ext cx="4468495" cy="42303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7"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8"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9"/>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29</a:t>
            </a:r>
          </a:p>
        </p:txBody>
      </p:sp>
      <p:sp>
        <p:nvSpPr>
          <p:cNvPr id="6" name="文本框 5"/>
          <p:cNvSpPr txBox="1"/>
          <p:nvPr>
            <p:custDataLst>
              <p:tags r:id="rId1"/>
            </p:custDataLst>
          </p:nvPr>
        </p:nvSpPr>
        <p:spPr>
          <a:xfrm>
            <a:off x="610235" y="1096010"/>
            <a:ext cx="375285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C. Different Path Modes</a:t>
            </a:r>
          </a:p>
        </p:txBody>
      </p:sp>
      <p:sp>
        <p:nvSpPr>
          <p:cNvPr id="17" name="文本框 16"/>
          <p:cNvSpPr txBox="1"/>
          <p:nvPr/>
        </p:nvSpPr>
        <p:spPr>
          <a:xfrm>
            <a:off x="6562725" y="5688965"/>
            <a:ext cx="4050030" cy="330835"/>
          </a:xfrm>
          <a:prstGeom prst="rect">
            <a:avLst/>
          </a:prstGeom>
          <a:noFill/>
        </p:spPr>
        <p:txBody>
          <a:bodyPr wrap="square" rtlCol="0" anchor="t">
            <a:spAutoFit/>
          </a:bodyPr>
          <a:lstStyle/>
          <a:p>
            <a:pPr algn="ctr">
              <a:lnSpc>
                <a:spcPct val="130000"/>
              </a:lnSpc>
            </a:pPr>
            <a:r>
              <a:rPr kumimoji="1" lang="zh-CN" altLang="en-US" sz="1200" dirty="0">
                <a:latin typeface="Source Han Sans SC Normal" panose="020B0400000000000000" pitchFamily="34" charset="-128"/>
                <a:ea typeface="Source Han Sans SC Normal" panose="020B0400000000000000" pitchFamily="34" charset="-128"/>
              </a:rPr>
              <a:t> </a:t>
            </a:r>
          </a:p>
        </p:txBody>
      </p:sp>
      <p:sp>
        <p:nvSpPr>
          <p:cNvPr id="5" name="文本框 4"/>
          <p:cNvSpPr txBox="1"/>
          <p:nvPr/>
        </p:nvSpPr>
        <p:spPr>
          <a:xfrm>
            <a:off x="10376535" y="1367155"/>
            <a:ext cx="1399540" cy="4679950"/>
          </a:xfrm>
          <a:prstGeom prst="rect">
            <a:avLst/>
          </a:prstGeom>
          <a:noFill/>
          <a:ln w="15875" cmpd="sng">
            <a:solidFill>
              <a:schemeClr val="accent1">
                <a:shade val="50000"/>
              </a:schemeClr>
            </a:solidFill>
            <a:prstDash val="sysDot"/>
          </a:ln>
        </p:spPr>
        <p:txBody>
          <a:bodyPr wrap="square" rtlCol="0" anchor="t">
            <a:noAutofit/>
          </a:bodyPr>
          <a:lstStyle/>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低纬度地区的用户面临着较大的变化。峰值跳数差异为45出现在赤道地区。</a:t>
            </a:r>
          </a:p>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用户不加选择地选择接入卫星，可能面临10-20跳的平均不确定性。</a:t>
            </a:r>
          </a:p>
        </p:txBody>
      </p:sp>
      <p:cxnSp>
        <p:nvCxnSpPr>
          <p:cNvPr id="8" name="直接箭头连接符 7"/>
          <p:cNvCxnSpPr>
            <a:stCxn id="5" idx="1"/>
            <a:endCxn id="4" idx="3"/>
          </p:cNvCxnSpPr>
          <p:nvPr/>
        </p:nvCxnSpPr>
        <p:spPr>
          <a:xfrm flipH="1">
            <a:off x="9778365" y="3707130"/>
            <a:ext cx="598170" cy="26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10235" y="1546860"/>
            <a:ext cx="5080000" cy="922020"/>
          </a:xfrm>
          <a:prstGeom prst="rect">
            <a:avLst/>
          </a:prstGeom>
          <a:noFill/>
          <a:ln w="9525">
            <a:noFill/>
          </a:ln>
        </p:spPr>
        <p:txBody>
          <a:bodyPr>
            <a:spAutoFit/>
          </a:bodyPr>
          <a:lstStyle/>
          <a:p>
            <a:pPr marL="285750" indent="-285750">
              <a:buFont typeface="Wingdings" panose="05000000000000000000" charset="0"/>
              <a:buChar char="Ø"/>
            </a:pPr>
            <a:r>
              <a:rPr lang="zh-CN" b="0">
                <a:solidFill>
                  <a:srgbClr val="000000"/>
                </a:solidFill>
                <a:ea typeface="宋体" panose="02010600030101010101" pitchFamily="2" charset="-122"/>
              </a:rPr>
              <a:t>当一个用户被多个卫星覆盖时，当为该用户更改接入卫星时，</a:t>
            </a:r>
            <a:r>
              <a:rPr lang="en-US" b="0">
                <a:solidFill>
                  <a:srgbClr val="000000"/>
                </a:solidFill>
                <a:latin typeface="Calibri" panose="020F0502020204030204" charset="0"/>
                <a:ea typeface="宋体" panose="02010600030101010101" pitchFamily="2" charset="-122"/>
                <a:cs typeface="Times New Roman" panose="02020603050405020304" charset="0"/>
              </a:rPr>
              <a:t>ISL</a:t>
            </a:r>
            <a:r>
              <a:rPr lang="zh-CN" b="0">
                <a:solidFill>
                  <a:srgbClr val="000000"/>
                </a:solidFill>
                <a:ea typeface="宋体" panose="02010600030101010101" pitchFamily="2" charset="-122"/>
              </a:rPr>
              <a:t>路由和相应的跳数可能会有很大的不同。</a:t>
            </a:r>
            <a:endParaRPr lang="zh-CN" altLang="en-US" b="0">
              <a:solidFill>
                <a:srgbClr val="000000"/>
              </a:solidFill>
              <a:ea typeface="宋体" panose="02010600030101010101" pitchFamily="2" charset="-122"/>
            </a:endParaRPr>
          </a:p>
        </p:txBody>
      </p:sp>
      <p:pic>
        <p:nvPicPr>
          <p:cNvPr id="2" name="图片 1"/>
          <p:cNvPicPr>
            <a:picLocks noChangeAspect="1"/>
          </p:cNvPicPr>
          <p:nvPr>
            <p:custDataLst>
              <p:tags r:id="rId2"/>
            </p:custDataLst>
          </p:nvPr>
        </p:nvPicPr>
        <p:blipFill>
          <a:blip r:embed="rId10"/>
          <a:stretch>
            <a:fillRect/>
          </a:stretch>
        </p:blipFill>
        <p:spPr>
          <a:xfrm>
            <a:off x="902970" y="2468880"/>
            <a:ext cx="3307080" cy="2842260"/>
          </a:xfrm>
          <a:prstGeom prst="rect">
            <a:avLst/>
          </a:prstGeom>
        </p:spPr>
      </p:pic>
      <p:pic>
        <p:nvPicPr>
          <p:cNvPr id="4" name="图片 3"/>
          <p:cNvPicPr>
            <a:picLocks noChangeAspect="1"/>
          </p:cNvPicPr>
          <p:nvPr>
            <p:custDataLst>
              <p:tags r:id="rId3"/>
            </p:custDataLst>
          </p:nvPr>
        </p:nvPicPr>
        <p:blipFill>
          <a:blip r:embed="rId11"/>
          <a:stretch>
            <a:fillRect/>
          </a:stretch>
        </p:blipFill>
        <p:spPr>
          <a:xfrm>
            <a:off x="6562725" y="2331720"/>
            <a:ext cx="3215640" cy="2804160"/>
          </a:xfrm>
          <a:prstGeom prst="rect">
            <a:avLst/>
          </a:prstGeom>
        </p:spPr>
      </p:pic>
      <p:sp>
        <p:nvSpPr>
          <p:cNvPr id="7" name="文本框 6"/>
          <p:cNvSpPr txBox="1"/>
          <p:nvPr/>
        </p:nvSpPr>
        <p:spPr>
          <a:xfrm>
            <a:off x="655955" y="5415915"/>
            <a:ext cx="380111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The hop-count difference between four path modes</a:t>
            </a:r>
          </a:p>
        </p:txBody>
      </p:sp>
      <p:sp>
        <p:nvSpPr>
          <p:cNvPr id="9" name="文本框 8"/>
          <p:cNvSpPr txBox="1"/>
          <p:nvPr/>
        </p:nvSpPr>
        <p:spPr>
          <a:xfrm>
            <a:off x="6299200" y="5243195"/>
            <a:ext cx="400685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The hop-count difference caused by path modes in different user</a:t>
            </a:r>
            <a:r>
              <a:rPr kumimoji="1" lang="en-US" altLang="zh-CN" sz="14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locations </a:t>
            </a:r>
          </a:p>
        </p:txBody>
      </p:sp>
      <p:sp>
        <p:nvSpPr>
          <p:cNvPr id="11" name="文本框 10"/>
          <p:cNvSpPr txBox="1"/>
          <p:nvPr>
            <p:custDataLst>
              <p:tags r:id="rId4"/>
            </p:custDataLst>
          </p:nvPr>
        </p:nvSpPr>
        <p:spPr>
          <a:xfrm>
            <a:off x="4686935" y="2706370"/>
            <a:ext cx="1399540" cy="2367280"/>
          </a:xfrm>
          <a:prstGeom prst="rect">
            <a:avLst/>
          </a:prstGeom>
          <a:noFill/>
          <a:ln w="15875" cmpd="sng">
            <a:solidFill>
              <a:schemeClr val="accent1">
                <a:shade val="50000"/>
              </a:schemeClr>
            </a:solidFill>
            <a:prstDash val="sysDot"/>
          </a:ln>
        </p:spPr>
        <p:txBody>
          <a:bodyPr wrap="square" rtlCol="0" anchor="t">
            <a:noAutofit/>
          </a:bodyPr>
          <a:lstStyle/>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不同路径模式之间的差距是显著的。D2D和D2A之间的最大跳数差为29。</a:t>
            </a:r>
          </a:p>
        </p:txBody>
      </p:sp>
      <p:cxnSp>
        <p:nvCxnSpPr>
          <p:cNvPr id="12" name="直接箭头连接符 11"/>
          <p:cNvCxnSpPr>
            <a:stCxn id="11" idx="1"/>
            <a:endCxn id="2" idx="3"/>
          </p:cNvCxnSpPr>
          <p:nvPr/>
        </p:nvCxnSpPr>
        <p:spPr>
          <a:xfrm flipH="1">
            <a:off x="4210050" y="3890010"/>
            <a:ext cx="4768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背景介绍</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p>
        </p:txBody>
      </p:sp>
      <p:sp>
        <p:nvSpPr>
          <p:cNvPr id="3" name="文本框 2"/>
          <p:cNvSpPr txBox="1"/>
          <p:nvPr/>
        </p:nvSpPr>
        <p:spPr>
          <a:xfrm>
            <a:off x="365760" y="992505"/>
            <a:ext cx="11318240" cy="5280025"/>
          </a:xfrm>
          <a:prstGeom prst="rect">
            <a:avLst/>
          </a:prstGeom>
          <a:noFill/>
        </p:spPr>
        <p:txBody>
          <a:bodyPr wrap="none" rtlCol="0">
            <a:noAutofit/>
          </a:bodyPr>
          <a:lstStyle/>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1.</a:t>
            </a:r>
            <a:r>
              <a:rPr sz="2000">
                <a:latin typeface="宋体" panose="02010600030101010101" pitchFamily="2" charset="-122"/>
                <a:ea typeface="宋体" panose="02010600030101010101" pitchFamily="2" charset="-122"/>
                <a:cs typeface="宋体" panose="02010600030101010101" pitchFamily="2" charset="-122"/>
                <a:sym typeface="+mn-ea"/>
              </a:rPr>
              <a:t>通过集中式 SDN 控制器的</a:t>
            </a:r>
            <a:r>
              <a:rPr lang="zh-CN" sz="2000">
                <a:latin typeface="宋体" panose="02010600030101010101" pitchFamily="2" charset="-122"/>
                <a:ea typeface="宋体" panose="02010600030101010101" pitchFamily="2" charset="-122"/>
                <a:cs typeface="宋体" panose="02010600030101010101" pitchFamily="2" charset="-122"/>
                <a:sym typeface="+mn-ea"/>
              </a:rPr>
              <a:t>管理</a:t>
            </a:r>
            <a:r>
              <a:rPr sz="2000">
                <a:latin typeface="宋体" panose="02010600030101010101" pitchFamily="2" charset="-122"/>
                <a:ea typeface="宋体" panose="02010600030101010101" pitchFamily="2" charset="-122"/>
                <a:cs typeface="宋体" panose="02010600030101010101" pitchFamily="2" charset="-122"/>
                <a:sym typeface="+mn-ea"/>
              </a:rPr>
              <a:t>，SDM 充分利用全局路由信息，通过优化组播树实现高性能，从</a:t>
            </a:r>
          </a:p>
          <a:p>
            <a:pPr indent="0" algn="just" fontAlgn="auto">
              <a:lnSpc>
                <a:spcPct val="130000"/>
              </a:lnSpc>
            </a:pPr>
            <a:r>
              <a:rPr sz="2000">
                <a:latin typeface="宋体" panose="02010600030101010101" pitchFamily="2" charset="-122"/>
                <a:ea typeface="宋体" panose="02010600030101010101" pitchFamily="2" charset="-122"/>
                <a:cs typeface="宋体" panose="02010600030101010101" pitchFamily="2" charset="-122"/>
                <a:sym typeface="+mn-ea"/>
              </a:rPr>
              <a:t>而显著优于传统的IP组播和CDN。此外，SDM 还支持实施服务质量（QoS）约束，这是多媒体应用程序</a:t>
            </a:r>
          </a:p>
          <a:p>
            <a:pPr indent="0" algn="just" fontAlgn="auto">
              <a:lnSpc>
                <a:spcPct val="130000"/>
              </a:lnSpc>
            </a:pPr>
            <a:r>
              <a:rPr sz="2000">
                <a:latin typeface="宋体" panose="02010600030101010101" pitchFamily="2" charset="-122"/>
                <a:ea typeface="宋体" panose="02010600030101010101" pitchFamily="2" charset="-122"/>
                <a:cs typeface="宋体" panose="02010600030101010101" pitchFamily="2" charset="-122"/>
                <a:sym typeface="+mn-ea"/>
              </a:rPr>
              <a:t>所必需的。</a:t>
            </a:r>
          </a:p>
          <a:p>
            <a:pPr indent="0" algn="just" fontAlgn="auto">
              <a:lnSpc>
                <a:spcPct val="130000"/>
              </a:lnSpc>
            </a:pPr>
            <a:endParaRPr sz="2000">
              <a:latin typeface="宋体" panose="02010600030101010101" pitchFamily="2" charset="-122"/>
              <a:ea typeface="宋体" panose="02010600030101010101" pitchFamily="2" charset="-122"/>
              <a:cs typeface="宋体" panose="02010600030101010101" pitchFamily="2" charset="-122"/>
              <a:sym typeface="+mn-ea"/>
            </a:endParaRPr>
          </a:p>
          <a:p>
            <a:pPr indent="0" algn="just" fontAlgn="auto">
              <a:lnSpc>
                <a:spcPct val="130000"/>
              </a:lnSpc>
            </a:pPr>
            <a:r>
              <a:rPr lang="en-US" sz="2000">
                <a:latin typeface="宋体" panose="02010600030101010101" pitchFamily="2" charset="-122"/>
                <a:ea typeface="宋体" panose="02010600030101010101" pitchFamily="2" charset="-122"/>
                <a:cs typeface="宋体" panose="02010600030101010101" pitchFamily="2" charset="-122"/>
                <a:sym typeface="+mn-ea"/>
              </a:rPr>
              <a:t>    2.为了减少带宽消耗，现有的SDM论文通常采用斯坦纳树（ST），通过引入称为</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斯坦纳</a:t>
            </a:r>
            <a:r>
              <a:rPr lang="en-US" sz="2000">
                <a:latin typeface="宋体" panose="02010600030101010101" pitchFamily="2" charset="-122"/>
                <a:ea typeface="宋体" panose="02010600030101010101" pitchFamily="2" charset="-122"/>
                <a:cs typeface="宋体" panose="02010600030101010101" pitchFamily="2" charset="-122"/>
                <a:sym typeface="+mn-ea"/>
              </a:rPr>
              <a:t>点的额外点</a:t>
            </a:r>
          </a:p>
          <a:p>
            <a:pPr indent="0" algn="just" fontAlgn="auto">
              <a:lnSpc>
                <a:spcPct val="130000"/>
              </a:lnSpc>
            </a:pPr>
            <a:r>
              <a:rPr lang="en-US" sz="2000">
                <a:latin typeface="宋体" panose="02010600030101010101" pitchFamily="2" charset="-122"/>
                <a:ea typeface="宋体" panose="02010600030101010101" pitchFamily="2" charset="-122"/>
                <a:cs typeface="宋体" panose="02010600030101010101" pitchFamily="2" charset="-122"/>
                <a:sym typeface="+mn-ea"/>
              </a:rPr>
              <a:t>来实现最小的树长度。但是，其基于ST的方案</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是</a:t>
            </a:r>
            <a:r>
              <a:rPr lang="en-US" sz="2000">
                <a:latin typeface="宋体" panose="02010600030101010101" pitchFamily="2" charset="-122"/>
                <a:ea typeface="宋体" panose="02010600030101010101" pitchFamily="2" charset="-122"/>
                <a:cs typeface="宋体" panose="02010600030101010101" pitchFamily="2" charset="-122"/>
                <a:sym typeface="+mn-ea"/>
              </a:rPr>
              <a:t>针对具有网状拓扑的传统网络</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，而不是针对如今卫星</a:t>
            </a:r>
          </a:p>
          <a:p>
            <a:pPr indent="0" algn="just" fontAlgn="auto">
              <a:lnSpc>
                <a:spcPct val="130000"/>
              </a:lnSpc>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网络的网格拓扑。</a:t>
            </a:r>
          </a:p>
          <a:p>
            <a:pPr indent="0" algn="just" fontAlgn="auto">
              <a:lnSpc>
                <a:spcPct val="130000"/>
              </a:lnSpc>
            </a:pP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3.</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现有的</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RST方案</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还有一些需要解决的挑战：QoS 约束、设计组成员管理方案，以适应频繁的组成</a:t>
            </a:r>
          </a:p>
          <a:p>
            <a:pPr indent="0" algn="just" fontAlgn="auto">
              <a:lnSpc>
                <a:spcPct val="130000"/>
              </a:lnSpc>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员更新、有效地处理拥塞和故障。</a:t>
            </a:r>
          </a:p>
          <a:p>
            <a:pPr indent="0" algn="just" fontAlgn="auto">
              <a:lnSpc>
                <a:spcPct val="130000"/>
              </a:lnSpc>
            </a:pPr>
            <a:r>
              <a:rPr lang="en-US" altLang="zh-CN" sz="2000">
                <a:latin typeface="宋体" panose="02010600030101010101" pitchFamily="2" charset="-122"/>
                <a:ea typeface="宋体" panose="02010600030101010101" pitchFamily="2" charset="-122"/>
                <a:cs typeface="宋体" panose="02010600030101010101" pitchFamily="2" charset="-122"/>
                <a:sym typeface="+mn-ea"/>
              </a:rPr>
              <a:t>  </a:t>
            </a:r>
            <a:endParaRPr lang="en-US" altLang="zh-CN" sz="2000">
              <a:latin typeface="宋体" panose="02010600030101010101" pitchFamily="2" charset="-122"/>
              <a:ea typeface="宋体" panose="02010600030101010101" pitchFamily="2" charset="-122"/>
              <a:cs typeface="宋体" panose="02010600030101010101" pitchFamily="2" charset="-122"/>
            </a:endParaRPr>
          </a:p>
          <a:p>
            <a:pPr indent="0" algn="just" fontAlgn="auto">
              <a:lnSpc>
                <a:spcPct val="130000"/>
              </a:lnSpc>
            </a:pPr>
            <a:endParaRPr kumimoji="1" lang="en-US" altLang="zh-CN"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30</a:t>
            </a:r>
          </a:p>
        </p:txBody>
      </p:sp>
      <p:sp>
        <p:nvSpPr>
          <p:cNvPr id="6" name="文本框 5"/>
          <p:cNvSpPr txBox="1"/>
          <p:nvPr>
            <p:custDataLst>
              <p:tags r:id="rId1"/>
            </p:custDataLst>
          </p:nvPr>
        </p:nvSpPr>
        <p:spPr>
          <a:xfrm>
            <a:off x="610235" y="1096010"/>
            <a:ext cx="448310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D. Effects of Constellation Parameters</a:t>
            </a:r>
          </a:p>
        </p:txBody>
      </p:sp>
      <p:sp>
        <p:nvSpPr>
          <p:cNvPr id="5" name="文本框 4"/>
          <p:cNvSpPr txBox="1"/>
          <p:nvPr/>
        </p:nvSpPr>
        <p:spPr>
          <a:xfrm>
            <a:off x="6061075" y="3148965"/>
            <a:ext cx="2487930" cy="1572260"/>
          </a:xfrm>
          <a:prstGeom prst="rect">
            <a:avLst/>
          </a:prstGeom>
          <a:noFill/>
          <a:ln w="15875" cmpd="sng">
            <a:solidFill>
              <a:schemeClr val="accent1">
                <a:shade val="50000"/>
              </a:schemeClr>
            </a:solidFill>
            <a:prstDash val="sysDot"/>
          </a:ln>
        </p:spPr>
        <p:txBody>
          <a:bodyPr wrap="square" rtlCol="0" anchor="t">
            <a:noAutofit/>
          </a:bodyPr>
          <a:lstStyle/>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增加F可以有效地节省ISL跳数，如果跳数的最大值在设计要求中更重要，则首选</a:t>
            </a:r>
            <a:r>
              <a:rPr kumimoji="1" lang="en-US" altLang="zh-CN" dirty="0">
                <a:latin typeface="宋体" panose="02010600030101010101" pitchFamily="2" charset="-122"/>
                <a:ea typeface="宋体" panose="02010600030101010101" pitchFamily="2" charset="-122"/>
                <a:cs typeface="宋体" panose="02010600030101010101" pitchFamily="2" charset="-122"/>
                <a:sym typeface="+mn-ea"/>
              </a:rPr>
              <a:t>-</a:t>
            </a: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F。</a:t>
            </a:r>
          </a:p>
        </p:txBody>
      </p:sp>
      <p:cxnSp>
        <p:nvCxnSpPr>
          <p:cNvPr id="8" name="直接箭头连接符 7"/>
          <p:cNvCxnSpPr>
            <a:stCxn id="5" idx="1"/>
            <a:endCxn id="3" idx="3"/>
          </p:cNvCxnSpPr>
          <p:nvPr/>
        </p:nvCxnSpPr>
        <p:spPr>
          <a:xfrm flipH="1">
            <a:off x="5024120" y="3935095"/>
            <a:ext cx="1036955" cy="1670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610235" y="1546860"/>
            <a:ext cx="5080000" cy="922020"/>
          </a:xfrm>
          <a:prstGeom prst="rect">
            <a:avLst/>
          </a:prstGeom>
          <a:noFill/>
          <a:ln w="9525">
            <a:noFill/>
          </a:ln>
        </p:spPr>
        <p:txBody>
          <a:bodyPr>
            <a:spAutoFit/>
          </a:bodyPr>
          <a:lstStyle/>
          <a:p>
            <a:pPr marL="342900" indent="-342900">
              <a:buFont typeface="+mj-lt"/>
              <a:buAutoNum type="alphaLcParenR"/>
            </a:pPr>
            <a:r>
              <a:rPr lang="zh-CN" b="0">
                <a:solidFill>
                  <a:srgbClr val="000000"/>
                </a:solidFill>
                <a:ea typeface="宋体" panose="02010600030101010101" pitchFamily="2" charset="-122"/>
              </a:rPr>
              <a:t>轨道平面数和每个轨道平面上的卫星数：同一个星座，轨道数越多，优势越强</a:t>
            </a:r>
          </a:p>
          <a:p>
            <a:pPr marL="342900" indent="-342900">
              <a:buFont typeface="+mj-lt"/>
              <a:buAutoNum type="alphaLcParenR"/>
            </a:pPr>
            <a:r>
              <a:rPr lang="zh-CN" b="0">
                <a:solidFill>
                  <a:srgbClr val="000000"/>
                </a:solidFill>
                <a:ea typeface="宋体" panose="02010600030101010101" pitchFamily="2" charset="-122"/>
              </a:rPr>
              <a:t>相位因子F：</a:t>
            </a:r>
          </a:p>
        </p:txBody>
      </p:sp>
      <p:sp>
        <p:nvSpPr>
          <p:cNvPr id="9" name="文本框 8"/>
          <p:cNvSpPr txBox="1"/>
          <p:nvPr/>
        </p:nvSpPr>
        <p:spPr>
          <a:xfrm>
            <a:off x="1266825" y="5857240"/>
            <a:ext cx="4006850"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Average and max hop-count for different F values.</a:t>
            </a:r>
            <a:endParaRPr kumimoji="1" lang="zh-CN" altLang="en-US" sz="1400" dirty="0">
              <a:latin typeface="Source Han Sans SC Normal" panose="020B0400000000000000" pitchFamily="34" charset="-128"/>
              <a:ea typeface="Source Han Sans SC Normal" panose="020B0400000000000000" pitchFamily="34" charset="-128"/>
            </a:endParaRPr>
          </a:p>
        </p:txBody>
      </p:sp>
      <p:pic>
        <p:nvPicPr>
          <p:cNvPr id="3" name="图片 2"/>
          <p:cNvPicPr>
            <a:picLocks noChangeAspect="1"/>
          </p:cNvPicPr>
          <p:nvPr>
            <p:custDataLst>
              <p:tags r:id="rId2"/>
            </p:custDataLst>
          </p:nvPr>
        </p:nvPicPr>
        <p:blipFill>
          <a:blip r:embed="rId8"/>
          <a:stretch>
            <a:fillRect/>
          </a:stretch>
        </p:blipFill>
        <p:spPr>
          <a:xfrm>
            <a:off x="1515745" y="2468880"/>
            <a:ext cx="3508375" cy="32664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5</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583180" cy="460375"/>
          </a:xfrm>
          <a:prstGeom prst="rect">
            <a:avLst/>
          </a:prstGeom>
          <a:noFill/>
        </p:spPr>
        <p:txBody>
          <a:bodyPr wrap="none" rtlCol="0">
            <a:spAutoFit/>
          </a:bodyPr>
          <a:lstStyle/>
          <a:p>
            <a:r>
              <a:rPr kumimoji="1"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案例研究与分析</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31</a:t>
            </a:r>
          </a:p>
        </p:txBody>
      </p:sp>
      <p:sp>
        <p:nvSpPr>
          <p:cNvPr id="6" name="文本框 5"/>
          <p:cNvSpPr txBox="1"/>
          <p:nvPr>
            <p:custDataLst>
              <p:tags r:id="rId1"/>
            </p:custDataLst>
          </p:nvPr>
        </p:nvSpPr>
        <p:spPr>
          <a:xfrm>
            <a:off x="610235" y="1096010"/>
            <a:ext cx="6845935"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mn-ea"/>
              </a:rPr>
              <a:t>E. Number of ISL Hops Between the US and Europe</a:t>
            </a:r>
          </a:p>
        </p:txBody>
      </p:sp>
      <p:sp>
        <p:nvSpPr>
          <p:cNvPr id="5" name="文本框 4"/>
          <p:cNvSpPr txBox="1"/>
          <p:nvPr/>
        </p:nvSpPr>
        <p:spPr>
          <a:xfrm>
            <a:off x="4758055" y="2018030"/>
            <a:ext cx="2153285" cy="3589655"/>
          </a:xfrm>
          <a:prstGeom prst="rect">
            <a:avLst/>
          </a:prstGeom>
          <a:noFill/>
          <a:ln w="15875" cmpd="sng">
            <a:solidFill>
              <a:schemeClr val="accent1">
                <a:shade val="50000"/>
              </a:schemeClr>
            </a:solidFill>
            <a:prstDash val="sysDot"/>
          </a:ln>
        </p:spPr>
        <p:txBody>
          <a:bodyPr wrap="square" rtlCol="0" anchor="t">
            <a:noAutofit/>
          </a:bodyPr>
          <a:lstStyle/>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当F=8时，平均跳数达到底部8.19，比F=0低8.82%。</a:t>
            </a:r>
          </a:p>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在这种美国-欧盟的情况下，最优的F应该大于零（例如，5到8）。</a:t>
            </a:r>
          </a:p>
          <a:p>
            <a:pPr indent="0" algn="just">
              <a:lnSpc>
                <a:spcPct val="130000"/>
              </a:lnSpc>
              <a:buFont typeface="Arial" panose="020B0604020202020204" pitchFamily="34" charset="0"/>
              <a:buNone/>
            </a:pPr>
            <a:r>
              <a:rPr kumimoji="1" lang="zh-CN" altLang="en-US" dirty="0">
                <a:latin typeface="宋体" panose="02010600030101010101" pitchFamily="2" charset="-122"/>
                <a:ea typeface="宋体" panose="02010600030101010101" pitchFamily="2" charset="-122"/>
                <a:cs typeface="宋体" panose="02010600030101010101" pitchFamily="2" charset="-122"/>
                <a:sym typeface="+mn-ea"/>
              </a:rPr>
              <a:t>优化F是提高两个特定区域之间网络性能的有效方法。</a:t>
            </a:r>
          </a:p>
        </p:txBody>
      </p:sp>
      <p:cxnSp>
        <p:nvCxnSpPr>
          <p:cNvPr id="8" name="直接箭头连接符 7"/>
          <p:cNvCxnSpPr>
            <a:stCxn id="5" idx="3"/>
            <a:endCxn id="4" idx="1"/>
          </p:cNvCxnSpPr>
          <p:nvPr/>
        </p:nvCxnSpPr>
        <p:spPr>
          <a:xfrm flipV="1">
            <a:off x="6911340" y="3754120"/>
            <a:ext cx="445135" cy="590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4020" y="5615305"/>
            <a:ext cx="5067300" cy="6502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Possible paths between the US and Europe. The two regions are</a:t>
            </a:r>
          </a:p>
          <a:p>
            <a:pPr algn="ctr">
              <a:lnSpc>
                <a:spcPct val="130000"/>
              </a:lnSpc>
            </a:pPr>
            <a:r>
              <a:rPr kumimoji="1" sz="1400" dirty="0">
                <a:latin typeface="Source Han Sans SC Normal" panose="020B0400000000000000" pitchFamily="34" charset="-128"/>
                <a:ea typeface="Source Han Sans SC Normal" panose="020B0400000000000000" pitchFamily="34" charset="-128"/>
              </a:rPr>
              <a:t>defined as the shadowed areas.</a:t>
            </a:r>
          </a:p>
        </p:txBody>
      </p:sp>
      <p:pic>
        <p:nvPicPr>
          <p:cNvPr id="2" name="图片 1"/>
          <p:cNvPicPr>
            <a:picLocks noChangeAspect="1"/>
          </p:cNvPicPr>
          <p:nvPr>
            <p:custDataLst>
              <p:tags r:id="rId2"/>
            </p:custDataLst>
          </p:nvPr>
        </p:nvPicPr>
        <p:blipFill>
          <a:blip r:embed="rId9"/>
          <a:stretch>
            <a:fillRect/>
          </a:stretch>
        </p:blipFill>
        <p:spPr>
          <a:xfrm>
            <a:off x="738505" y="1976120"/>
            <a:ext cx="3573780" cy="3451860"/>
          </a:xfrm>
          <a:prstGeom prst="rect">
            <a:avLst/>
          </a:prstGeom>
        </p:spPr>
      </p:pic>
      <p:pic>
        <p:nvPicPr>
          <p:cNvPr id="4" name="图片 3"/>
          <p:cNvPicPr>
            <a:picLocks noChangeAspect="1"/>
          </p:cNvPicPr>
          <p:nvPr>
            <p:custDataLst>
              <p:tags r:id="rId3"/>
            </p:custDataLst>
          </p:nvPr>
        </p:nvPicPr>
        <p:blipFill>
          <a:blip r:embed="rId10"/>
          <a:stretch>
            <a:fillRect/>
          </a:stretch>
        </p:blipFill>
        <p:spPr>
          <a:xfrm>
            <a:off x="7356475" y="2079625"/>
            <a:ext cx="3968750" cy="3348990"/>
          </a:xfrm>
          <a:prstGeom prst="rect">
            <a:avLst/>
          </a:prstGeom>
        </p:spPr>
      </p:pic>
      <p:sp>
        <p:nvSpPr>
          <p:cNvPr id="7" name="文本框 6"/>
          <p:cNvSpPr txBox="1"/>
          <p:nvPr/>
        </p:nvSpPr>
        <p:spPr>
          <a:xfrm>
            <a:off x="7099300" y="5615940"/>
            <a:ext cx="4545330" cy="6502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Average and max hop-count vs. phasing factor between the US and</a:t>
            </a:r>
            <a:r>
              <a:rPr kumimoji="1" lang="en-US" altLang="zh-CN" sz="1400" dirty="0">
                <a:latin typeface="Source Han Sans SC Normal" panose="020B0400000000000000" pitchFamily="34" charset="-128"/>
                <a:ea typeface="Source Han Sans SC Normal" panose="020B0400000000000000" pitchFamily="34" charset="-128"/>
              </a:rPr>
              <a:t> </a:t>
            </a:r>
            <a:r>
              <a:rPr kumimoji="1" lang="zh-CN" altLang="en-US" sz="1400" dirty="0">
                <a:latin typeface="Source Han Sans SC Normal" panose="020B0400000000000000" pitchFamily="34" charset="-128"/>
                <a:ea typeface="Source Han Sans SC Normal" panose="020B0400000000000000" pitchFamily="34" charset="-128"/>
              </a:rPr>
              <a:t>Europe.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p:cNvPicPr>
            <a:picLocks noChangeAspect="1"/>
          </p:cNvPicPr>
          <p:nvPr/>
        </p:nvPicPr>
        <p:blipFill>
          <a:blip r:embed="rId3"/>
          <a:stretch>
            <a:fillRect/>
          </a:stretch>
        </p:blipFill>
        <p:spPr>
          <a:xfrm>
            <a:off x="4586145" y="122295"/>
            <a:ext cx="3019710" cy="616930"/>
          </a:xfrm>
          <a:prstGeom prst="rect">
            <a:avLst/>
          </a:prstGeom>
        </p:spPr>
      </p:pic>
      <p:pic>
        <p:nvPicPr>
          <p:cNvPr id="8" name="图片 7"/>
          <p:cNvPicPr>
            <a:picLocks noChangeAspect="1"/>
          </p:cNvPicPr>
          <p:nvPr/>
        </p:nvPicPr>
        <p:blipFill>
          <a:blip r:embed="rId4" cstate="screen">
            <a:alphaModFix amt="70000"/>
          </a:blip>
          <a:stretch>
            <a:fillRect/>
          </a:stretch>
        </p:blipFill>
        <p:spPr>
          <a:xfrm>
            <a:off x="5052435" y="6220399"/>
            <a:ext cx="2050361" cy="406902"/>
          </a:xfrm>
          <a:prstGeom prst="rect">
            <a:avLst/>
          </a:prstGeom>
        </p:spPr>
      </p:pic>
      <p:pic>
        <p:nvPicPr>
          <p:cNvPr id="10" name="图片 9" descr="图片包含 游戏机, 画&#10;&#10;描述已自动生成"/>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微软雅黑 Light" panose="020B0502040204020203" pitchFamily="34" charset="-122"/>
              <a:cs typeface="Arial" panose="020B0604020202020204" pitchFamily="34" charset="0"/>
            </a:endParaRPr>
          </a:p>
        </p:txBody>
      </p:sp>
      <p:sp>
        <p:nvSpPr>
          <p:cNvPr id="17" name="文本框 16"/>
          <p:cNvSpPr txBox="1"/>
          <p:nvPr/>
        </p:nvSpPr>
        <p:spPr>
          <a:xfrm>
            <a:off x="3389667" y="2433859"/>
            <a:ext cx="5493812" cy="1107996"/>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kumimoji="1" lang="zh-CN" altLang="en-US" sz="6600" b="1" spc="300" dirty="0">
                <a:ln w="9525">
                  <a:noFill/>
                </a:ln>
                <a:gradFill>
                  <a:gsLst>
                    <a:gs pos="0">
                      <a:schemeClr val="bg1"/>
                    </a:gs>
                    <a:gs pos="100000">
                      <a:schemeClr val="bg1">
                        <a:lumMod val="65000"/>
                      </a:schemeClr>
                    </a:gs>
                  </a:gsLst>
                  <a:lin ang="5400000" scaled="1"/>
                </a:gradFill>
                <a:latin typeface="Arial" panose="020B0604020202020204" pitchFamily="34" charset="0"/>
                <a:ea typeface="微软雅黑" panose="020B0503020204020204" pitchFamily="34" charset="-122"/>
                <a:cs typeface="Arial" panose="020B0604020202020204" pitchFamily="34" charset="0"/>
              </a:rPr>
              <a:t>感谢大家观看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22402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主要工作介绍</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p>
        </p:txBody>
      </p:sp>
      <p:sp>
        <p:nvSpPr>
          <p:cNvPr id="3" name="文本框 2"/>
          <p:cNvSpPr txBox="1"/>
          <p:nvPr/>
        </p:nvSpPr>
        <p:spPr>
          <a:xfrm>
            <a:off x="531495" y="1012825"/>
            <a:ext cx="11107420" cy="4073525"/>
          </a:xfrm>
          <a:prstGeom prst="rect">
            <a:avLst/>
          </a:prstGeom>
          <a:noFill/>
        </p:spPr>
        <p:txBody>
          <a:bodyPr wrap="none" rtlCol="0">
            <a:noAutofit/>
          </a:bodyPr>
          <a:lstStyle/>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1.</a:t>
            </a:r>
            <a:r>
              <a:rPr kumimoji="1" lang="zh-CN" altLang="en-US" sz="2000" dirty="0">
                <a:latin typeface="宋体" panose="02010600030101010101" pitchFamily="2" charset="-122"/>
                <a:ea typeface="宋体" panose="02010600030101010101" pitchFamily="2" charset="-122"/>
                <a:cs typeface="宋体" panose="02010600030101010101" pitchFamily="2" charset="-122"/>
              </a:rPr>
              <a:t>在存在QoS约束的情况下，作者使用新的加权直线斯坦纳最小树（</a:t>
            </a:r>
            <a:r>
              <a:rPr kumimoji="1" lang="en-US" altLang="zh-CN" sz="2000" dirty="0">
                <a:latin typeface="宋体" panose="02010600030101010101" pitchFamily="2" charset="-122"/>
                <a:ea typeface="宋体" panose="02010600030101010101" pitchFamily="2" charset="-122"/>
                <a:cs typeface="宋体" panose="02010600030101010101" pitchFamily="2" charset="-122"/>
              </a:rPr>
              <a:t>WRSTs</a:t>
            </a:r>
            <a:r>
              <a:rPr kumimoji="1" lang="zh-CN" altLang="en-US" sz="2000" dirty="0">
                <a:latin typeface="宋体" panose="02010600030101010101" pitchFamily="2" charset="-122"/>
                <a:ea typeface="宋体" panose="02010600030101010101" pitchFamily="2" charset="-122"/>
                <a:cs typeface="宋体" panose="02010600030101010101" pitchFamily="2" charset="-122"/>
              </a:rPr>
              <a:t>（即QA-</a:t>
            </a:r>
            <a:r>
              <a:rPr kumimoji="1" lang="en-US" altLang="zh-CN" sz="2000" dirty="0">
                <a:latin typeface="宋体" panose="02010600030101010101" pitchFamily="2" charset="-122"/>
                <a:ea typeface="宋体" panose="02010600030101010101" pitchFamily="2" charset="-122"/>
                <a:cs typeface="宋体" panose="02010600030101010101" pitchFamily="2" charset="-122"/>
              </a:rPr>
              <a:t>RETs</a:t>
            </a:r>
            <a:r>
              <a:rPr kumimoji="1" lang="zh-CN" altLang="en-US" sz="2000" dirty="0">
                <a:latin typeface="宋体" panose="02010600030101010101" pitchFamily="2" charset="-122"/>
                <a:ea typeface="宋体" panose="02010600030101010101" pitchFamily="2" charset="-122"/>
                <a:cs typeface="宋体" panose="02010600030101010101" pitchFamily="2" charset="-122"/>
              </a:rPr>
              <a:t>）</a:t>
            </a:r>
            <a:r>
              <a:rPr kumimoji="1" lang="en-US" altLang="zh-CN" sz="2000" dirty="0">
                <a:latin typeface="宋体" panose="02010600030101010101" pitchFamily="2" charset="-122"/>
                <a:ea typeface="宋体" panose="02010600030101010101" pitchFamily="2" charset="-122"/>
                <a:cs typeface="宋体" panose="02010600030101010101" pitchFamily="2" charset="-122"/>
              </a:rPr>
              <a:t>)</a:t>
            </a:r>
            <a:r>
              <a:rPr kumimoji="1" lang="zh-CN" altLang="en-US" sz="2000" dirty="0">
                <a:latin typeface="宋体" panose="02010600030101010101" pitchFamily="2" charset="-122"/>
                <a:ea typeface="宋体" panose="02010600030101010101" pitchFamily="2" charset="-122"/>
                <a:cs typeface="宋体" panose="02010600030101010101" pitchFamily="2" charset="-122"/>
              </a:rPr>
              <a:t>来平</a:t>
            </a:r>
          </a:p>
          <a:p>
            <a:pPr algn="just">
              <a:lnSpc>
                <a:spcPct val="130000"/>
              </a:lnSpc>
            </a:pPr>
            <a:r>
              <a:rPr kumimoji="1" lang="zh-CN" altLang="en-US" sz="2000" dirty="0">
                <a:latin typeface="宋体" panose="02010600030101010101" pitchFamily="2" charset="-122"/>
                <a:ea typeface="宋体" panose="02010600030101010101" pitchFamily="2" charset="-122"/>
                <a:cs typeface="宋体" panose="02010600030101010101" pitchFamily="2" charset="-122"/>
              </a:rPr>
              <a:t>衡带宽节省和QoS需求。</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r>
              <a:rPr kumimoji="1" lang="zh-CN" altLang="en-US" sz="2000" dirty="0">
                <a:latin typeface="宋体" panose="02010600030101010101" pitchFamily="2" charset="-122"/>
                <a:ea typeface="宋体" panose="02010600030101010101" pitchFamily="2" charset="-122"/>
                <a:cs typeface="宋体" panose="02010600030101010101" pitchFamily="2" charset="-122"/>
              </a:rPr>
              <a:t>（该算法利用维诺图（Voronoi diagram）和德劳内三角剖分（Delaunay triangulation），得到</a:t>
            </a:r>
          </a:p>
          <a:p>
            <a:pPr algn="just">
              <a:lnSpc>
                <a:spcPct val="130000"/>
              </a:lnSpc>
            </a:pPr>
            <a:r>
              <a:rPr kumimoji="1" lang="zh-CN" altLang="en-US" sz="2000" dirty="0">
                <a:latin typeface="宋体" panose="02010600030101010101" pitchFamily="2" charset="-122"/>
                <a:ea typeface="宋体" panose="02010600030101010101" pitchFamily="2" charset="-122"/>
                <a:cs typeface="宋体" panose="02010600030101010101" pitchFamily="2" charset="-122"/>
              </a:rPr>
              <a:t>了一组候选斯坦纳点（CSPs）。然后，该算法通过迭代边替换插入和更新斯坦纳点来构造组播路由树。</a:t>
            </a:r>
            <a:endParaRPr kumimoji="1" lang="en-US" altLang="zh-CN" sz="2000"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2.</a:t>
            </a:r>
            <a:r>
              <a:rPr kumimoji="1" lang="zh-CN" altLang="en-US" sz="2000" dirty="0">
                <a:latin typeface="宋体" panose="02010600030101010101" pitchFamily="2" charset="-122"/>
                <a:ea typeface="宋体" panose="02010600030101010101" pitchFamily="2" charset="-122"/>
                <a:cs typeface="宋体" panose="02010600030101010101" pitchFamily="2" charset="-122"/>
              </a:rPr>
              <a:t>设计了感知</a:t>
            </a:r>
            <a:r>
              <a:rPr kumimoji="1" lang="en-US" altLang="zh-CN" sz="2000" dirty="0">
                <a:latin typeface="宋体" panose="02010600030101010101" pitchFamily="2" charset="-122"/>
                <a:ea typeface="宋体" panose="02010600030101010101" pitchFamily="2" charset="-122"/>
                <a:cs typeface="宋体" panose="02010600030101010101" pitchFamily="2" charset="-122"/>
              </a:rPr>
              <a:t>QOS</a:t>
            </a:r>
            <a:r>
              <a:rPr kumimoji="1" lang="zh-CN" altLang="en-US" sz="2000" dirty="0">
                <a:latin typeface="宋体" panose="02010600030101010101" pitchFamily="2" charset="-122"/>
                <a:ea typeface="宋体" panose="02010600030101010101" pitchFamily="2" charset="-122"/>
                <a:cs typeface="宋体" panose="02010600030101010101" pitchFamily="2" charset="-122"/>
              </a:rPr>
              <a:t>的组播管理方案来处理频繁的成员更新和潜在的故障。</a:t>
            </a:r>
          </a:p>
          <a:p>
            <a:pPr algn="just">
              <a:lnSpc>
                <a:spcPct val="130000"/>
              </a:lnSpc>
            </a:pPr>
            <a:endParaRPr kumimoji="1" lang="en-US" altLang="zh-CN" sz="2000"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r>
              <a:rPr kumimoji="1" lang="en-US" altLang="zh-CN" sz="2000" dirty="0">
                <a:latin typeface="宋体" panose="02010600030101010101" pitchFamily="2" charset="-122"/>
                <a:ea typeface="宋体" panose="02010600030101010101" pitchFamily="2" charset="-122"/>
                <a:cs typeface="宋体" panose="02010600030101010101" pitchFamily="2" charset="-122"/>
              </a:rPr>
              <a:t> </a:t>
            </a:r>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a:p>
            <a:pPr algn="just">
              <a:lnSpc>
                <a:spcPct val="130000"/>
              </a:lnSpc>
            </a:pPr>
            <a:endParaRPr kumimoji="1"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3" name="流程图: 延期 32"/>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p>
        </p:txBody>
      </p:sp>
      <p:sp>
        <p:nvSpPr>
          <p:cNvPr id="4" name="文本框 3"/>
          <p:cNvSpPr txBox="1"/>
          <p:nvPr/>
        </p:nvSpPr>
        <p:spPr>
          <a:xfrm>
            <a:off x="2458720" y="5173980"/>
            <a:ext cx="3611245" cy="370840"/>
          </a:xfrm>
          <a:prstGeom prst="rect">
            <a:avLst/>
          </a:prstGeom>
          <a:noFill/>
        </p:spPr>
        <p:txBody>
          <a:bodyPr wrap="square" rtlCol="0" anchor="t">
            <a:spAutoFit/>
          </a:bodyPr>
          <a:lstStyle/>
          <a:p>
            <a:pPr algn="ctr">
              <a:lnSpc>
                <a:spcPct val="130000"/>
              </a:lnSpc>
            </a:pPr>
            <a:r>
              <a:rPr kumimoji="1" lang="zh-CN" altLang="en-US" sz="1400" dirty="0">
                <a:latin typeface="Source Han Sans SC Normal" panose="020B0400000000000000" pitchFamily="34" charset="-128"/>
                <a:ea typeface="Source Han Sans SC Normal" panose="020B0400000000000000" pitchFamily="34" charset="-128"/>
              </a:rPr>
              <a:t> LEO satellite constellation.</a:t>
            </a:r>
          </a:p>
        </p:txBody>
      </p:sp>
      <p:sp>
        <p:nvSpPr>
          <p:cNvPr id="18" name="文本框 17"/>
          <p:cNvSpPr txBox="1"/>
          <p:nvPr/>
        </p:nvSpPr>
        <p:spPr>
          <a:xfrm>
            <a:off x="175260" y="2099310"/>
            <a:ext cx="210312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M 轨道平面数</a:t>
            </a:r>
          </a:p>
        </p:txBody>
      </p:sp>
      <p:sp>
        <p:nvSpPr>
          <p:cNvPr id="36" name="文本框 35"/>
          <p:cNvSpPr txBox="1"/>
          <p:nvPr/>
        </p:nvSpPr>
        <p:spPr>
          <a:xfrm>
            <a:off x="170180" y="2754630"/>
            <a:ext cx="2325370" cy="81026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N 每个轨道平面的卫星数</a:t>
            </a:r>
            <a:endParaRPr kumimoji="1" lang="zh-CN" dirty="0">
              <a:latin typeface="宋体" panose="02010600030101010101" pitchFamily="2" charset="-122"/>
              <a:ea typeface="宋体" panose="02010600030101010101" pitchFamily="2" charset="-122"/>
            </a:endParaRPr>
          </a:p>
        </p:txBody>
      </p:sp>
      <p:sp>
        <p:nvSpPr>
          <p:cNvPr id="12" name="文本框 11"/>
          <p:cNvSpPr txBox="1"/>
          <p:nvPr/>
        </p:nvSpPr>
        <p:spPr>
          <a:xfrm>
            <a:off x="6539230" y="5173980"/>
            <a:ext cx="5105400" cy="650240"/>
          </a:xfrm>
          <a:prstGeom prst="rect">
            <a:avLst/>
          </a:prstGeom>
          <a:noFill/>
        </p:spPr>
        <p:txBody>
          <a:bodyPr wrap="square" rtlCol="0">
            <a:spAutoFit/>
          </a:bodyPr>
          <a:lstStyle/>
          <a:p>
            <a:pPr indent="0">
              <a:lnSpc>
                <a:spcPct val="130000"/>
              </a:lnSpc>
              <a:buFont typeface="Arial" panose="020B0604020202020204" pitchFamily="34" charset="0"/>
              <a:buNone/>
            </a:pPr>
            <a:r>
              <a:rPr kumimoji="1" lang="zh-CN" altLang="en-US" sz="1400" dirty="0">
                <a:latin typeface="+mn-ea"/>
              </a:rPr>
              <a:t>Polar perspective of a satellite network. Arrowed lines show</a:t>
            </a:r>
            <a:r>
              <a:rPr kumimoji="1" lang="en-US" altLang="zh-CN" sz="1400" dirty="0">
                <a:latin typeface="+mn-ea"/>
              </a:rPr>
              <a:t> </a:t>
            </a:r>
            <a:r>
              <a:rPr kumimoji="1" lang="zh-CN" altLang="en-US" sz="1400" dirty="0">
                <a:latin typeface="+mn-ea"/>
              </a:rPr>
              <a:t>ascending and descending planes divided by the seam.</a:t>
            </a:r>
          </a:p>
        </p:txBody>
      </p:sp>
      <p:cxnSp>
        <p:nvCxnSpPr>
          <p:cNvPr id="14" name="直接箭头连接符 13"/>
          <p:cNvCxnSpPr/>
          <p:nvPr/>
        </p:nvCxnSpPr>
        <p:spPr>
          <a:xfrm flipH="1" flipV="1">
            <a:off x="9284335" y="1712595"/>
            <a:ext cx="647065" cy="527050"/>
          </a:xfrm>
          <a:prstGeom prst="straightConnector1">
            <a:avLst/>
          </a:prstGeom>
          <a:ln w="1905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7012305" y="1894840"/>
            <a:ext cx="2951480" cy="2434590"/>
          </a:xfrm>
          <a:prstGeom prst="straightConnector1">
            <a:avLst/>
          </a:prstGeom>
          <a:ln w="19050" cmpd="sng">
            <a:solidFill>
              <a:schemeClr val="accent1">
                <a:shade val="50000"/>
              </a:schemeClr>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9"/>
          <a:stretch>
            <a:fillRect/>
          </a:stretch>
        </p:blipFill>
        <p:spPr>
          <a:xfrm>
            <a:off x="2570480" y="1429385"/>
            <a:ext cx="3730625" cy="3649345"/>
          </a:xfrm>
          <a:prstGeom prst="rect">
            <a:avLst/>
          </a:prstGeom>
        </p:spPr>
      </p:pic>
      <p:pic>
        <p:nvPicPr>
          <p:cNvPr id="3" name="图片 2"/>
          <p:cNvPicPr>
            <a:picLocks noChangeAspect="1"/>
          </p:cNvPicPr>
          <p:nvPr>
            <p:custDataLst>
              <p:tags r:id="rId2"/>
            </p:custDataLst>
          </p:nvPr>
        </p:nvPicPr>
        <p:blipFill>
          <a:blip r:embed="rId10"/>
          <a:stretch>
            <a:fillRect/>
          </a:stretch>
        </p:blipFill>
        <p:spPr>
          <a:xfrm>
            <a:off x="6729095" y="1429385"/>
            <a:ext cx="4435475" cy="3622040"/>
          </a:xfrm>
          <a:prstGeom prst="rect">
            <a:avLst/>
          </a:prstGeom>
        </p:spPr>
      </p:pic>
      <p:sp>
        <p:nvSpPr>
          <p:cNvPr id="5" name="文本框 4"/>
          <p:cNvSpPr txBox="1"/>
          <p:nvPr>
            <p:custDataLst>
              <p:tags r:id="rId3"/>
            </p:custDataLst>
          </p:nvPr>
        </p:nvSpPr>
        <p:spPr>
          <a:xfrm>
            <a:off x="133350" y="1443990"/>
            <a:ext cx="2362200" cy="45085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rPr>
              <a:t>Walker</a:t>
            </a:r>
            <a:r>
              <a:rPr kumimoji="1" lang="en-US" dirty="0">
                <a:latin typeface="宋体" panose="02010600030101010101" pitchFamily="2" charset="-122"/>
                <a:ea typeface="宋体" panose="02010600030101010101" pitchFamily="2" charset="-122"/>
              </a:rPr>
              <a:t>-</a:t>
            </a:r>
            <a:r>
              <a:rPr kumimoji="1" dirty="0">
                <a:latin typeface="宋体" panose="02010600030101010101" pitchFamily="2" charset="-122"/>
                <a:ea typeface="宋体" panose="02010600030101010101" pitchFamily="2" charset="-122"/>
              </a:rPr>
              <a:t>Star</a:t>
            </a:r>
            <a:r>
              <a:rPr kumimoji="1" lang="zh-CN" dirty="0">
                <a:latin typeface="宋体" panose="02010600030101010101" pitchFamily="2" charset="-122"/>
                <a:ea typeface="宋体" panose="02010600030101010101" pitchFamily="2" charset="-122"/>
              </a:rPr>
              <a:t>型星座</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554480" cy="46037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系统模型</a:t>
            </a:r>
            <a:endPar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p>
        </p:txBody>
      </p:sp>
      <p:sp>
        <p:nvSpPr>
          <p:cNvPr id="4" name="文本框 3"/>
          <p:cNvSpPr txBox="1"/>
          <p:nvPr/>
        </p:nvSpPr>
        <p:spPr>
          <a:xfrm>
            <a:off x="407670" y="5487035"/>
            <a:ext cx="5383530"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 Multicast tree in a satellite network.</a:t>
            </a:r>
          </a:p>
        </p:txBody>
      </p:sp>
      <p:sp>
        <p:nvSpPr>
          <p:cNvPr id="9" name="文本框 8"/>
          <p:cNvSpPr txBox="1"/>
          <p:nvPr/>
        </p:nvSpPr>
        <p:spPr>
          <a:xfrm>
            <a:off x="6188710" y="1309370"/>
            <a:ext cx="5201285" cy="332867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kumimoji="1" dirty="0">
                <a:latin typeface="宋体" panose="02010600030101010101" pitchFamily="2" charset="-122"/>
                <a:ea typeface="宋体" panose="02010600030101010101" pitchFamily="2" charset="-122"/>
                <a:cs typeface="宋体" panose="02010600030101010101" pitchFamily="2" charset="-122"/>
              </a:rPr>
              <a:t>卫星通过微波/激光ISL相互通信</a:t>
            </a:r>
            <a:r>
              <a:rPr kumimoji="1" lang="zh-CN" dirty="0">
                <a:latin typeface="宋体" panose="02010600030101010101" pitchFamily="2" charset="-122"/>
                <a:ea typeface="宋体" panose="02010600030101010101" pitchFamily="2" charset="-122"/>
                <a:cs typeface="宋体" panose="02010600030101010101" pitchFamily="2" charset="-122"/>
              </a:rPr>
              <a:t>。</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每颗卫星只能与四颗相邻的卫星通信</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时间切片</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用G（V，E）表示卫星节点和星间链路</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对于QoS约束，假设边与不同的权值相关联。</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每个用户设备接入到一个单一数据源卫星</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连接到地面源的卫星被称为源卫星</a:t>
            </a:r>
          </a:p>
          <a:p>
            <a:pPr marL="171450" indent="-171450">
              <a:lnSpc>
                <a:spcPct val="130000"/>
              </a:lnSpc>
              <a:buFont typeface="Arial" panose="020B0604020202020204" pitchFamily="34" charset="0"/>
              <a:buChar char="•"/>
            </a:pPr>
            <a:r>
              <a:rPr kumimoji="1" lang="zh-CN" dirty="0">
                <a:latin typeface="宋体" panose="02010600030101010101" pitchFamily="2" charset="-122"/>
                <a:ea typeface="宋体" panose="02010600030101010101" pitchFamily="2" charset="-122"/>
                <a:cs typeface="宋体" panose="02010600030101010101" pitchFamily="2" charset="-122"/>
              </a:rPr>
              <a:t>连接到客户（即地面接收器）的卫星被称为接收器卫星。</a:t>
            </a:r>
          </a:p>
        </p:txBody>
      </p:sp>
      <p:pic>
        <p:nvPicPr>
          <p:cNvPr id="2" name="图片 1"/>
          <p:cNvPicPr>
            <a:picLocks noChangeAspect="1"/>
          </p:cNvPicPr>
          <p:nvPr>
            <p:custDataLst>
              <p:tags r:id="rId1"/>
            </p:custDataLst>
          </p:nvPr>
        </p:nvPicPr>
        <p:blipFill>
          <a:blip r:embed="rId7"/>
          <a:stretch>
            <a:fillRect/>
          </a:stretch>
        </p:blipFill>
        <p:spPr>
          <a:xfrm>
            <a:off x="431165" y="1309370"/>
            <a:ext cx="5360035" cy="38112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5"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6"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7"/>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918335"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WRST</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构建</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6" name="文本框 5"/>
          <p:cNvSpPr txBox="1"/>
          <p:nvPr/>
        </p:nvSpPr>
        <p:spPr>
          <a:xfrm>
            <a:off x="3601720" y="5120005"/>
            <a:ext cx="4229735" cy="650240"/>
          </a:xfrm>
          <a:prstGeom prst="rect">
            <a:avLst/>
          </a:prstGeom>
          <a:noFill/>
        </p:spPr>
        <p:txBody>
          <a:bodyPr wrap="square" rtlCol="0" anchor="t">
            <a:spAutoFit/>
          </a:bodyPr>
          <a:lstStyle/>
          <a:p>
            <a:pPr algn="l">
              <a:lnSpc>
                <a:spcPct val="130000"/>
              </a:lnSpc>
            </a:pPr>
            <a:r>
              <a:rPr kumimoji="1" sz="1400" dirty="0">
                <a:latin typeface="Source Han Sans SC Normal" panose="020B0400000000000000" pitchFamily="34" charset="-128"/>
                <a:ea typeface="Source Han Sans SC Normal" panose="020B0400000000000000" pitchFamily="34" charset="-128"/>
              </a:rPr>
              <a:t>Major steps and components for WRST construction.</a:t>
            </a:r>
          </a:p>
          <a:p>
            <a:pPr algn="l">
              <a:lnSpc>
                <a:spcPct val="130000"/>
              </a:lnSpc>
            </a:pPr>
            <a:r>
              <a:rPr kumimoji="1" sz="1400" dirty="0">
                <a:latin typeface="Source Han Sans SC Normal" panose="020B0400000000000000" pitchFamily="34" charset="-128"/>
                <a:ea typeface="Source Han Sans SC Normal" panose="020B0400000000000000" pitchFamily="34" charset="-128"/>
              </a:rPr>
              <a:t>(a) Terminals. (b) SPTs.</a:t>
            </a:r>
          </a:p>
        </p:txBody>
      </p:sp>
      <p:sp>
        <p:nvSpPr>
          <p:cNvPr id="10" name="文本框 9"/>
          <p:cNvSpPr txBox="1"/>
          <p:nvPr/>
        </p:nvSpPr>
        <p:spPr>
          <a:xfrm>
            <a:off x="128905" y="1720850"/>
            <a:ext cx="2366645" cy="1529715"/>
          </a:xfrm>
          <a:prstGeom prst="rect">
            <a:avLst/>
          </a:prstGeom>
          <a:noFill/>
        </p:spPr>
        <p:txBody>
          <a:bodyPr wrap="square" rtlCol="0" anchor="t">
            <a:spAutoFit/>
          </a:bodyPr>
          <a:lstStyle/>
          <a:p>
            <a:pPr marL="285750" indent="-285750" algn="l">
              <a:lnSpc>
                <a:spcPct val="130000"/>
              </a:lnSpc>
              <a:buFont typeface="Arial" panose="020B0604020202020204" pitchFamily="34" charset="0"/>
              <a:buChar char="•"/>
            </a:pPr>
            <a:r>
              <a:rPr kumimoji="1" lang="en-US" altLang="zh-CN" dirty="0">
                <a:latin typeface="宋体" panose="02010600030101010101" pitchFamily="2" charset="-122"/>
                <a:ea typeface="宋体" panose="02010600030101010101" pitchFamily="2" charset="-122"/>
              </a:rPr>
              <a:t>T</a:t>
            </a:r>
            <a:r>
              <a:rPr kumimoji="1" lang="zh-CN" altLang="en-US" dirty="0">
                <a:latin typeface="宋体" panose="02010600030101010101" pitchFamily="2" charset="-122"/>
                <a:ea typeface="宋体" panose="02010600030101010101" pitchFamily="2" charset="-122"/>
              </a:rPr>
              <a:t>代表终端集合</a:t>
            </a:r>
          </a:p>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分布式广度优先搜索（</a:t>
            </a:r>
            <a:r>
              <a:rPr kumimoji="1" lang="en-US" altLang="zh-CN" dirty="0">
                <a:latin typeface="宋体" panose="02010600030101010101" pitchFamily="2" charset="-122"/>
                <a:ea typeface="宋体" panose="02010600030101010101" pitchFamily="2" charset="-122"/>
              </a:rPr>
              <a:t>D</a:t>
            </a:r>
            <a:r>
              <a:rPr kumimoji="1" lang="zh-CN" altLang="en-US" dirty="0">
                <a:latin typeface="宋体" panose="02010600030101010101" pitchFamily="2" charset="-122"/>
                <a:ea typeface="宋体" panose="02010600030101010101" pitchFamily="2" charset="-122"/>
              </a:rPr>
              <a:t>BFS）</a:t>
            </a:r>
          </a:p>
          <a:p>
            <a:pPr algn="l">
              <a:lnSpc>
                <a:spcPct val="130000"/>
              </a:lnSpc>
            </a:pPr>
            <a:endParaRPr kumimoji="1" lang="zh-CN" altLang="en-US" dirty="0">
              <a:latin typeface="宋体" panose="02010600030101010101" pitchFamily="2" charset="-122"/>
              <a:ea typeface="宋体" panose="02010600030101010101" pitchFamily="2" charset="-122"/>
            </a:endParaRPr>
          </a:p>
        </p:txBody>
      </p:sp>
      <p:pic>
        <p:nvPicPr>
          <p:cNvPr id="3" name="图片 2"/>
          <p:cNvPicPr>
            <a:picLocks noChangeAspect="1"/>
          </p:cNvPicPr>
          <p:nvPr>
            <p:custDataLst>
              <p:tags r:id="rId1"/>
            </p:custDataLst>
          </p:nvPr>
        </p:nvPicPr>
        <p:blipFill>
          <a:blip r:embed="rId8"/>
          <a:stretch>
            <a:fillRect/>
          </a:stretch>
        </p:blipFill>
        <p:spPr>
          <a:xfrm>
            <a:off x="2496185" y="1616075"/>
            <a:ext cx="6575425" cy="3432810"/>
          </a:xfrm>
          <a:prstGeom prst="rect">
            <a:avLst/>
          </a:prstGeom>
        </p:spPr>
      </p:pic>
      <p:sp>
        <p:nvSpPr>
          <p:cNvPr id="5" name="文本框 4"/>
          <p:cNvSpPr txBox="1"/>
          <p:nvPr>
            <p:custDataLst>
              <p:tags r:id="rId2"/>
            </p:custDataLst>
          </p:nvPr>
        </p:nvSpPr>
        <p:spPr>
          <a:xfrm>
            <a:off x="9331960" y="1616075"/>
            <a:ext cx="2366645" cy="4427855"/>
          </a:xfrm>
          <a:prstGeom prst="rect">
            <a:avLst/>
          </a:prstGeom>
          <a:noFill/>
        </p:spPr>
        <p:txBody>
          <a:bodyPr wrap="square" rtlCol="0" anchor="t">
            <a:noAutofit/>
          </a:bodyPr>
          <a:lstStyle/>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分布式的BFS由两个阶段组成。在阶段1中，每个终端t增加一个SPT（最短路径树shortest path tree）来划分网络，使得对于t的SPT上的每个节点，最近的终端为t</a:t>
            </a:r>
          </a:p>
          <a:p>
            <a:pPr marL="285750" indent="-285750" algn="l">
              <a:lnSpc>
                <a:spcPct val="130000"/>
              </a:lnSpc>
              <a:buFont typeface="Arial" panose="020B0604020202020204" pitchFamily="34" charset="0"/>
              <a:buChar char="•"/>
            </a:pPr>
            <a:endParaRPr kumimoji="1" lang="zh-CN" altLang="en-US" dirty="0">
              <a:latin typeface="宋体" panose="02010600030101010101" pitchFamily="2" charset="-122"/>
              <a:ea typeface="宋体" panose="02010600030101010101" pitchFamily="2" charset="-122"/>
            </a:endParaRPr>
          </a:p>
          <a:p>
            <a:pPr algn="l">
              <a:lnSpc>
                <a:spcPct val="130000"/>
              </a:lnSpc>
            </a:pPr>
            <a:endParaRPr kumimoji="1"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918335"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WRST</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构建</a:t>
            </a:r>
          </a:p>
        </p:txBody>
      </p:sp>
      <p:sp>
        <p:nvSpPr>
          <p:cNvPr id="24" name="流程图: 延期 23"/>
          <p:cNvSpPr/>
          <p:nvPr/>
        </p:nvSpPr>
        <p:spPr>
          <a:xfrm flipH="1">
            <a:off x="1163825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p>
        </p:txBody>
      </p:sp>
      <p:sp>
        <p:nvSpPr>
          <p:cNvPr id="13" name="文本框 12"/>
          <p:cNvSpPr txBox="1"/>
          <p:nvPr/>
        </p:nvSpPr>
        <p:spPr>
          <a:xfrm>
            <a:off x="3487420" y="4908550"/>
            <a:ext cx="4919345" cy="6502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sym typeface="+mn-ea"/>
              </a:rPr>
              <a:t>Major steps and components for WRST construction.</a:t>
            </a:r>
            <a:r>
              <a:rPr kumimoji="1" lang="zh-CN" altLang="en-US" sz="1400" dirty="0">
                <a:latin typeface="Source Han Sans SC Normal" panose="020B0400000000000000" pitchFamily="34" charset="-128"/>
                <a:ea typeface="Source Han Sans SC Normal" panose="020B0400000000000000" pitchFamily="34" charset="-128"/>
              </a:rPr>
              <a:t> </a:t>
            </a:r>
          </a:p>
          <a:p>
            <a:pPr algn="ctr">
              <a:lnSpc>
                <a:spcPct val="130000"/>
              </a:lnSpc>
            </a:pPr>
            <a:r>
              <a:rPr kumimoji="1" sz="1400" dirty="0">
                <a:latin typeface="Source Han Sans SC Normal" panose="020B0400000000000000" pitchFamily="34" charset="-128"/>
                <a:ea typeface="Source Han Sans SC Normal" panose="020B0400000000000000" pitchFamily="34" charset="-128"/>
                <a:sym typeface="+mn-ea"/>
              </a:rPr>
              <a:t>(c) ESPT. (d) Voronoi dual graph and CSPs.</a:t>
            </a:r>
          </a:p>
        </p:txBody>
      </p:sp>
      <p:pic>
        <p:nvPicPr>
          <p:cNvPr id="2" name="图片 1"/>
          <p:cNvPicPr>
            <a:picLocks noChangeAspect="1"/>
          </p:cNvPicPr>
          <p:nvPr>
            <p:custDataLst>
              <p:tags r:id="rId1"/>
            </p:custDataLst>
          </p:nvPr>
        </p:nvPicPr>
        <p:blipFill>
          <a:blip r:embed="rId9"/>
          <a:stretch>
            <a:fillRect/>
          </a:stretch>
        </p:blipFill>
        <p:spPr>
          <a:xfrm>
            <a:off x="2922905" y="1591945"/>
            <a:ext cx="6048375" cy="3153410"/>
          </a:xfrm>
          <a:prstGeom prst="rect">
            <a:avLst/>
          </a:prstGeom>
        </p:spPr>
      </p:pic>
      <p:sp>
        <p:nvSpPr>
          <p:cNvPr id="5" name="文本框 4"/>
          <p:cNvSpPr txBox="1"/>
          <p:nvPr>
            <p:custDataLst>
              <p:tags r:id="rId2"/>
            </p:custDataLst>
          </p:nvPr>
        </p:nvSpPr>
        <p:spPr>
          <a:xfrm>
            <a:off x="133350" y="1591945"/>
            <a:ext cx="2366645" cy="3688080"/>
          </a:xfrm>
          <a:prstGeom prst="rect">
            <a:avLst/>
          </a:prstGeom>
          <a:noFill/>
          <a:ln w="12700" cmpd="sng">
            <a:noFill/>
            <a:prstDash val="sysDot"/>
          </a:ln>
        </p:spPr>
        <p:txBody>
          <a:bodyPr wrap="square" rtlCol="0" anchor="t">
            <a:spAutoFit/>
          </a:bodyPr>
          <a:lstStyle/>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在阶段2中，每个终端知道所有的相邻终端，通过Dijkstra算法增长一个扩展的SPT（ESPT），直到到达所有相邻终端，生成每对相邻终端之间的最短路径。</a:t>
            </a:r>
          </a:p>
          <a:p>
            <a:pPr algn="l">
              <a:lnSpc>
                <a:spcPct val="130000"/>
              </a:lnSpc>
            </a:pPr>
            <a:endParaRPr kumimoji="1" lang="zh-CN" altLang="en-US" dirty="0">
              <a:latin typeface="宋体" panose="02010600030101010101" pitchFamily="2" charset="-122"/>
              <a:ea typeface="宋体" panose="02010600030101010101" pitchFamily="2" charset="-122"/>
            </a:endParaRPr>
          </a:p>
        </p:txBody>
      </p:sp>
      <p:sp>
        <p:nvSpPr>
          <p:cNvPr id="8" name="文本框 7"/>
          <p:cNvSpPr txBox="1"/>
          <p:nvPr>
            <p:custDataLst>
              <p:tags r:id="rId3"/>
            </p:custDataLst>
          </p:nvPr>
        </p:nvSpPr>
        <p:spPr>
          <a:xfrm>
            <a:off x="9271635" y="1591945"/>
            <a:ext cx="2366645" cy="4407535"/>
          </a:xfrm>
          <a:prstGeom prst="rect">
            <a:avLst/>
          </a:prstGeom>
          <a:noFill/>
        </p:spPr>
        <p:txBody>
          <a:bodyPr wrap="square" rtlCol="0" anchor="t">
            <a:spAutoFit/>
          </a:bodyPr>
          <a:lstStyle/>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知道每对相邻终端之间的最短路径，我们可以得到一个Voronoi对偶图（VDG）</a:t>
            </a:r>
          </a:p>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VDG将图划分为邻域区域，即德劳内三角剖分</a:t>
            </a:r>
          </a:p>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在每个三角形内部，存在一个最优CSP，其距离与三角形三端的和最小。</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0" y="-1"/>
            <a:ext cx="12192000" cy="6858002"/>
            <a:chOff x="0" y="-1"/>
            <a:chExt cx="12192000" cy="6858002"/>
          </a:xfrm>
        </p:grpSpPr>
        <p:sp>
          <p:nvSpPr>
            <p:cNvPr id="17" name="矩形 16"/>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p:cNvGrpSpPr/>
          <p:nvPr/>
        </p:nvGrpSpPr>
        <p:grpSpPr>
          <a:xfrm>
            <a:off x="133400" y="140547"/>
            <a:ext cx="11901234" cy="6795389"/>
            <a:chOff x="133400" y="140547"/>
            <a:chExt cx="11901234" cy="6795389"/>
          </a:xfrm>
        </p:grpSpPr>
        <p:pic>
          <p:nvPicPr>
            <p:cNvPr id="21" name="图片 20"/>
            <p:cNvPicPr>
              <a:picLocks noChangeAspect="1"/>
            </p:cNvPicPr>
            <p:nvPr/>
          </p:nvPicPr>
          <p:blipFill>
            <a:blip r:embed="rId6" cstate="screen">
              <a:alphaModFix amt="70000"/>
            </a:blip>
            <a:stretch>
              <a:fillRect/>
            </a:stretch>
          </p:blipFill>
          <p:spPr>
            <a:xfrm>
              <a:off x="9840416" y="140547"/>
              <a:ext cx="2031325" cy="403124"/>
            </a:xfrm>
            <a:prstGeom prst="rect">
              <a:avLst/>
            </a:prstGeom>
          </p:spPr>
        </p:pic>
        <p:pic>
          <p:nvPicPr>
            <p:cNvPr id="22" name="图片 21"/>
            <p:cNvPicPr>
              <a:picLocks noChangeAspect="1"/>
            </p:cNvPicPr>
            <p:nvPr/>
          </p:nvPicPr>
          <p:blipFill>
            <a:blip r:embed="rId7" cstate="screen">
              <a:alphaModFix amt="50000"/>
            </a:blip>
            <a:stretch>
              <a:fillRect/>
            </a:stretch>
          </p:blipFill>
          <p:spPr>
            <a:xfrm>
              <a:off x="8996245" y="6572902"/>
              <a:ext cx="3038389" cy="185483"/>
            </a:xfrm>
            <a:prstGeom prst="rect">
              <a:avLst/>
            </a:prstGeom>
          </p:spPr>
        </p:pic>
        <p:pic>
          <p:nvPicPr>
            <p:cNvPr id="23" name="图片 22" descr="图片包含 游戏机, 画, 钟表&#10;&#10;描述已自动生成"/>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p:cNvSpPr txBox="1"/>
          <p:nvPr/>
        </p:nvSpPr>
        <p:spPr>
          <a:xfrm>
            <a:off x="175107" y="116852"/>
            <a:ext cx="352425" cy="46037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008331" y="124472"/>
            <a:ext cx="1918335" cy="460375"/>
          </a:xfrm>
          <a:prstGeom prst="rect">
            <a:avLst/>
          </a:prstGeom>
          <a:noFill/>
        </p:spPr>
        <p:txBody>
          <a:bodyPr wrap="none" rtlCol="0">
            <a:spAutoFit/>
          </a:bodyPr>
          <a:lstStyle/>
          <a:p>
            <a:pPr algn="l"/>
            <a:r>
              <a:rPr kumimoji="1" lang="en-US" altLang="zh-CN"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WRST</a:t>
            </a:r>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sym typeface="+mn-ea"/>
              </a:rPr>
              <a:t>构建</a:t>
            </a:r>
          </a:p>
        </p:txBody>
      </p:sp>
      <p:sp>
        <p:nvSpPr>
          <p:cNvPr id="24" name="流程图: 延期 23"/>
          <p:cNvSpPr/>
          <p:nvPr/>
        </p:nvSpPr>
        <p:spPr>
          <a:xfrm flipH="1">
            <a:off x="11644604" y="5559031"/>
            <a:ext cx="544378" cy="524232"/>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3" name="文本框 12"/>
          <p:cNvSpPr txBox="1"/>
          <p:nvPr/>
        </p:nvSpPr>
        <p:spPr>
          <a:xfrm>
            <a:off x="1374775" y="4689475"/>
            <a:ext cx="2780030" cy="370840"/>
          </a:xfrm>
          <a:prstGeom prst="rect">
            <a:avLst/>
          </a:prstGeom>
          <a:noFill/>
        </p:spPr>
        <p:txBody>
          <a:bodyPr wrap="square" rtlCol="0" anchor="t">
            <a:spAutoFit/>
          </a:bodyPr>
          <a:lstStyle/>
          <a:p>
            <a:pPr algn="ctr">
              <a:lnSpc>
                <a:spcPct val="130000"/>
              </a:lnSpc>
            </a:pPr>
            <a:r>
              <a:rPr kumimoji="1" sz="1400" dirty="0">
                <a:latin typeface="Source Han Sans SC Normal" panose="020B0400000000000000" pitchFamily="34" charset="-128"/>
                <a:ea typeface="Source Han Sans SC Normal" panose="020B0400000000000000" pitchFamily="34" charset="-128"/>
              </a:rPr>
              <a:t> Steiner point insertion.</a:t>
            </a:r>
          </a:p>
        </p:txBody>
      </p:sp>
      <mc:AlternateContent xmlns:mc="http://schemas.openxmlformats.org/markup-compatibility/2006" xmlns:a14="http://schemas.microsoft.com/office/drawing/2010/main">
        <mc:Choice Requires="a14">
          <p:sp>
            <p:nvSpPr>
              <p:cNvPr id="5" name="文本框 4"/>
              <p:cNvSpPr txBox="1"/>
              <p:nvPr>
                <p:custDataLst>
                  <p:tags r:id="rId1"/>
                </p:custDataLst>
              </p:nvPr>
            </p:nvSpPr>
            <p:spPr>
              <a:xfrm>
                <a:off x="5768340" y="1517015"/>
                <a:ext cx="5125085" cy="2249170"/>
              </a:xfrm>
              <a:prstGeom prst="rect">
                <a:avLst/>
              </a:prstGeom>
              <a:noFill/>
            </p:spPr>
            <p:txBody>
              <a:bodyPr wrap="square" rtlCol="0" anchor="t">
                <a:spAutoFit/>
              </a:bodyPr>
              <a:lstStyle/>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定理1：在终端</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1</m:t>
                        </m:r>
                      </m:sub>
                    </m:sSub>
                  </m:oMath>
                </a14:m>
                <a:r>
                  <a:rPr kumimoji="1" lang="zh-CN" altLang="en-US" dirty="0">
                    <a:latin typeface="宋体" panose="02010600030101010101" pitchFamily="2" charset="-122"/>
                    <a:ea typeface="宋体" panose="02010600030101010101" pitchFamily="2" charset="-122"/>
                  </a:rPr>
                  <a:t>、</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2</m:t>
                        </m:r>
                      </m:sub>
                    </m:sSub>
                  </m:oMath>
                </a14:m>
                <a:r>
                  <a:rPr kumimoji="1" lang="zh-CN" altLang="en-US" dirty="0">
                    <a:latin typeface="宋体" panose="02010600030101010101" pitchFamily="2" charset="-122"/>
                    <a:ea typeface="宋体" panose="02010600030101010101" pitchFamily="2" charset="-122"/>
                  </a:rPr>
                  <a:t>和</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3</m:t>
                        </m:r>
                      </m:sub>
                    </m:sSub>
                  </m:oMath>
                </a14:m>
                <a:r>
                  <a:rPr kumimoji="1" lang="zh-CN" altLang="en-US" dirty="0">
                    <a:latin typeface="宋体" panose="02010600030101010101" pitchFamily="2" charset="-122"/>
                    <a:ea typeface="宋体" panose="02010600030101010101" pitchFamily="2" charset="-122"/>
                  </a:rPr>
                  <a:t>的</a:t>
                </a:r>
                <a:r>
                  <a:rPr kumimoji="1" lang="en-US" altLang="zh-CN" dirty="0">
                    <a:latin typeface="宋体" panose="02010600030101010101" pitchFamily="2" charset="-122"/>
                    <a:ea typeface="宋体" panose="02010600030101010101" pitchFamily="2" charset="-122"/>
                  </a:rPr>
                  <a:t>ESPT</a:t>
                </a:r>
                <a:r>
                  <a:rPr kumimoji="1" lang="zh-CN" altLang="en-US" dirty="0">
                    <a:latin typeface="宋体" panose="02010600030101010101" pitchFamily="2" charset="-122"/>
                    <a:ea typeface="宋体" panose="02010600030101010101" pitchFamily="2" charset="-122"/>
                  </a:rPr>
                  <a:t>上的所有节点中，如果</a:t>
                </a:r>
                <a:r>
                  <a:rPr kumimoji="1" lang="en-US" altLang="zh-CN" dirty="0">
                    <a:latin typeface="宋体" panose="02010600030101010101" pitchFamily="2" charset="-122"/>
                    <a:ea typeface="宋体" panose="02010600030101010101" pitchFamily="2" charset="-122"/>
                  </a:rPr>
                  <a:t>P</a:t>
                </a:r>
                <a:r>
                  <a:rPr kumimoji="1" lang="zh-CN" altLang="en-US" dirty="0">
                    <a:latin typeface="宋体" panose="02010600030101010101" pitchFamily="2" charset="-122"/>
                    <a:ea typeface="宋体" panose="02010600030101010101" pitchFamily="2" charset="-122"/>
                  </a:rPr>
                  <a:t>是与三个终端的距离之和最小的节点，则</a:t>
                </a:r>
                <a:r>
                  <a:rPr kumimoji="1" lang="en-US" altLang="zh-CN" dirty="0">
                    <a:latin typeface="宋体" panose="02010600030101010101" pitchFamily="2" charset="-122"/>
                    <a:ea typeface="宋体" panose="02010600030101010101" pitchFamily="2" charset="-122"/>
                  </a:rPr>
                  <a:t>P</a:t>
                </a:r>
                <a:r>
                  <a:rPr kumimoji="1" lang="zh-CN" altLang="en-US" dirty="0">
                    <a:latin typeface="宋体" panose="02010600030101010101" pitchFamily="2" charset="-122"/>
                    <a:ea typeface="宋体" panose="02010600030101010101" pitchFamily="2" charset="-122"/>
                  </a:rPr>
                  <a:t>是</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1</m:t>
                        </m:r>
                      </m:sub>
                    </m:sSub>
                  </m:oMath>
                </a14:m>
                <a:r>
                  <a:rPr kumimoji="1" lang="zh-CN" altLang="en-US" dirty="0">
                    <a:latin typeface="宋体" panose="02010600030101010101" pitchFamily="2" charset="-122"/>
                    <a:ea typeface="宋体" panose="02010600030101010101" pitchFamily="2" charset="-122"/>
                  </a:rPr>
                  <a:t>、</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2</m:t>
                        </m:r>
                      </m:sub>
                    </m:sSub>
                  </m:oMath>
                </a14:m>
                <a:r>
                  <a:rPr kumimoji="1" lang="zh-CN" altLang="en-US" dirty="0">
                    <a:latin typeface="宋体" panose="02010600030101010101" pitchFamily="2" charset="-122"/>
                    <a:ea typeface="宋体" panose="02010600030101010101" pitchFamily="2" charset="-122"/>
                  </a:rPr>
                  <a:t>和</a:t>
                </a:r>
                <a14:m>
                  <m:oMath xmlns:m="http://schemas.openxmlformats.org/officeDocument/2006/math">
                    <m:sSub>
                      <m:sSubPr>
                        <m:ctrlPr>
                          <a:rPr kumimoji="1" lang="en-US" altLang="zh-CN" i="1" dirty="0">
                            <a:latin typeface="Cambria Math" panose="02040503050406030204" pitchFamily="18" charset="0"/>
                            <a:ea typeface="宋体" panose="02010600030101010101" pitchFamily="2" charset="-122"/>
                            <a:cs typeface="Cambria Math" panose="02040503050406030204" pitchFamily="18" charset="0"/>
                          </a:rPr>
                        </m:ctrlPr>
                      </m:sSubPr>
                      <m:e>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𝑃</m:t>
                        </m:r>
                      </m:e>
                      <m:sub>
                        <m:r>
                          <a:rPr kumimoji="1" lang="en-US" altLang="zh-CN" i="1" dirty="0">
                            <a:latin typeface="Cambria Math" panose="02040503050406030204" pitchFamily="18" charset="0"/>
                            <a:ea typeface="宋体" panose="02010600030101010101" pitchFamily="2" charset="-122"/>
                            <a:cs typeface="Cambria Math" panose="02040503050406030204" pitchFamily="18" charset="0"/>
                          </a:rPr>
                          <m:t>3</m:t>
                        </m:r>
                      </m:sub>
                    </m:sSub>
                  </m:oMath>
                </a14:m>
                <a:r>
                  <a:rPr kumimoji="1" lang="zh-CN" altLang="en-US" dirty="0">
                    <a:latin typeface="宋体" panose="02010600030101010101" pitchFamily="2" charset="-122"/>
                    <a:ea typeface="宋体" panose="02010600030101010101" pitchFamily="2" charset="-122"/>
                  </a:rPr>
                  <a:t>之间的最优CSP。</a:t>
                </a:r>
              </a:p>
              <a:p>
                <a:pPr marL="285750" indent="-285750" algn="l">
                  <a:lnSpc>
                    <a:spcPct val="130000"/>
                  </a:lnSpc>
                  <a:buFont typeface="Arial" panose="020B0604020202020204" pitchFamily="34" charset="0"/>
                  <a:buChar char="•"/>
                </a:pPr>
                <a:endParaRPr kumimoji="1" lang="zh-CN" altLang="en-US" dirty="0">
                  <a:latin typeface="宋体" panose="02010600030101010101" pitchFamily="2" charset="-122"/>
                  <a:ea typeface="宋体" panose="02010600030101010101" pitchFamily="2" charset="-122"/>
                </a:endParaRPr>
              </a:p>
              <a:p>
                <a:pPr marL="285750" indent="-285750" algn="l">
                  <a:lnSpc>
                    <a:spcPct val="130000"/>
                  </a:lnSpc>
                  <a:buFont typeface="Arial" panose="020B0604020202020204" pitchFamily="34" charset="0"/>
                  <a:buChar char="•"/>
                </a:pPr>
                <a:r>
                  <a:rPr kumimoji="1" lang="zh-CN" altLang="en-US" dirty="0">
                    <a:latin typeface="宋体" panose="02010600030101010101" pitchFamily="2" charset="-122"/>
                    <a:ea typeface="宋体" panose="02010600030101010101" pitchFamily="2" charset="-122"/>
                  </a:rPr>
                  <a:t>通过插入斯坦纳点</a:t>
                </a:r>
                <a:r>
                  <a:rPr kumimoji="1" lang="en-US" altLang="zh-CN" dirty="0">
                    <a:latin typeface="宋体" panose="02010600030101010101" pitchFamily="2" charset="-122"/>
                    <a:ea typeface="宋体" panose="02010600030101010101" pitchFamily="2" charset="-122"/>
                  </a:rPr>
                  <a:t>P</a:t>
                </a:r>
                <a:r>
                  <a:rPr kumimoji="1" lang="zh-CN" altLang="en-US" dirty="0">
                    <a:latin typeface="宋体" panose="02010600030101010101" pitchFamily="2" charset="-122"/>
                    <a:ea typeface="宋体" panose="02010600030101010101" pitchFamily="2" charset="-122"/>
                  </a:rPr>
                  <a:t>连接三个终端所产生的增益表示为：</a:t>
                </a:r>
              </a:p>
            </p:txBody>
          </p:sp>
        </mc:Choice>
        <mc:Fallback xmlns="">
          <p:sp>
            <p:nvSpPr>
              <p:cNvPr id="5" name="文本框 4"/>
              <p:cNvSpPr txBox="1">
                <a:spLocks noRot="1" noChangeAspect="1" noMove="1" noResize="1" noEditPoints="1" noAdjustHandles="1" noChangeArrowheads="1" noChangeShapeType="1" noTextEdit="1"/>
              </p:cNvSpPr>
              <p:nvPr>
                <p:custDataLst>
                  <p:tags r:id="rId9"/>
                </p:custDataLst>
              </p:nvPr>
            </p:nvSpPr>
            <p:spPr>
              <a:xfrm>
                <a:off x="5768340" y="1517015"/>
                <a:ext cx="5125085" cy="2249170"/>
              </a:xfrm>
              <a:prstGeom prst="rect">
                <a:avLst/>
              </a:prstGeom>
              <a:blipFill rotWithShape="1">
                <a:blip r:embed="rId10"/>
                <a:stretch>
                  <a:fillRect/>
                </a:stretch>
              </a:blipFill>
            </p:spPr>
            <p:txBody>
              <a:bodyPr/>
              <a:lstStyle/>
              <a:p>
                <a:r>
                  <a:rPr lang="zh-CN" altLang="en-US">
                    <a:noFill/>
                  </a:rPr>
                  <a:t> </a:t>
                </a:r>
              </a:p>
            </p:txBody>
          </p:sp>
        </mc:Fallback>
      </mc:AlternateContent>
      <p:pic>
        <p:nvPicPr>
          <p:cNvPr id="15" name="图片 14"/>
          <p:cNvPicPr>
            <a:picLocks noChangeAspect="1"/>
          </p:cNvPicPr>
          <p:nvPr>
            <p:custDataLst>
              <p:tags r:id="rId2"/>
            </p:custDataLst>
          </p:nvPr>
        </p:nvPicPr>
        <p:blipFill>
          <a:blip r:embed="rId11"/>
          <a:stretch>
            <a:fillRect/>
          </a:stretch>
        </p:blipFill>
        <p:spPr>
          <a:xfrm>
            <a:off x="839470" y="1517015"/>
            <a:ext cx="3851275" cy="3172460"/>
          </a:xfrm>
          <a:prstGeom prst="rect">
            <a:avLst/>
          </a:prstGeom>
        </p:spPr>
      </p:pic>
      <p:pic>
        <p:nvPicPr>
          <p:cNvPr id="3" name="图片 1"/>
          <p:cNvPicPr>
            <a:picLocks noChangeAspect="1"/>
          </p:cNvPicPr>
          <p:nvPr>
            <p:custDataLst>
              <p:tags r:id="rId3"/>
            </p:custDataLst>
          </p:nvPr>
        </p:nvPicPr>
        <p:blipFill>
          <a:blip r:embed="rId12"/>
          <a:stretch>
            <a:fillRect/>
          </a:stretch>
        </p:blipFill>
        <p:spPr>
          <a:xfrm>
            <a:off x="5768340" y="3833495"/>
            <a:ext cx="5730240" cy="69977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e3ad42a-71c4-4e35-b5a6-036f91cc818a"/>
  <p:tag name="COMMONDATA" val="eyJoZGlkIjoiMDNhMjk2N2ViYzUyMTU3MmMzNTk5YzdlYjc0M2Y5ZG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5678,&quot;width&quot;:9277}"/>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2617</Words>
  <Application>Microsoft Office PowerPoint</Application>
  <PresentationFormat>宽屏</PresentationFormat>
  <Paragraphs>335</Paragraphs>
  <Slides>32</Slides>
  <Notes>30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32</vt:i4>
      </vt:variant>
    </vt:vector>
  </HeadingPairs>
  <TitlesOfParts>
    <vt:vector size="41" baseType="lpstr">
      <vt:lpstr>Source Han Sans SC Normal</vt:lpstr>
      <vt:lpstr>等线</vt:lpstr>
      <vt:lpstr>宋体</vt:lpstr>
      <vt:lpstr>Arial</vt:lpstr>
      <vt:lpstr>Calibri</vt:lpstr>
      <vt:lpstr>Cambria Math</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lastModifiedBy>毓真 侯</cp:lastModifiedBy>
  <cp:revision>634</cp:revision>
  <dcterms:created xsi:type="dcterms:W3CDTF">2020-04-17T07:43:00Z</dcterms:created>
  <dcterms:modified xsi:type="dcterms:W3CDTF">2024-03-13T14:57:25Z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CCDC7E514EE24399926D83BD7CB5E0E2</vt:lpwstr>
  </property>
  <property fmtid="{D5CDD505-2E9C-101B-9397-08002B2CF9AE}" pid="3" name="KSOProductBuildVer">
    <vt:lpwstr>2052-11.1.0.14036</vt:lpwstr>
  </property>
</Properties>
</file>